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88" r:id="rId4"/>
    <p:sldMasterId id="2147483906" r:id="rId5"/>
  </p:sldMasterIdLst>
  <p:notesMasterIdLst>
    <p:notesMasterId r:id="rId67"/>
  </p:notesMasterIdLst>
  <p:sldIdLst>
    <p:sldId id="266" r:id="rId6"/>
    <p:sldId id="267" r:id="rId7"/>
    <p:sldId id="269" r:id="rId8"/>
    <p:sldId id="270" r:id="rId9"/>
    <p:sldId id="271" r:id="rId10"/>
    <p:sldId id="273" r:id="rId11"/>
    <p:sldId id="274" r:id="rId12"/>
    <p:sldId id="272" r:id="rId13"/>
    <p:sldId id="268"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88"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2" r:id="rId50"/>
    <p:sldId id="310" r:id="rId51"/>
    <p:sldId id="314" r:id="rId52"/>
    <p:sldId id="311" r:id="rId53"/>
    <p:sldId id="325" r:id="rId54"/>
    <p:sldId id="326" r:id="rId55"/>
    <p:sldId id="313" r:id="rId56"/>
    <p:sldId id="320" r:id="rId57"/>
    <p:sldId id="315" r:id="rId58"/>
    <p:sldId id="316" r:id="rId59"/>
    <p:sldId id="317" r:id="rId60"/>
    <p:sldId id="318" r:id="rId61"/>
    <p:sldId id="319" r:id="rId62"/>
    <p:sldId id="321" r:id="rId63"/>
    <p:sldId id="322" r:id="rId64"/>
    <p:sldId id="323" r:id="rId65"/>
    <p:sldId id="32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5818" autoAdjust="0"/>
  </p:normalViewPr>
  <p:slideViewPr>
    <p:cSldViewPr snapToGrid="0">
      <p:cViewPr varScale="1">
        <p:scale>
          <a:sx n="63" d="100"/>
          <a:sy n="63" d="100"/>
        </p:scale>
        <p:origin x="396"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733D7A2-C585-48BF-BF8C-C21FDC051F77}" type="slidenum">
              <a:rPr lang="en-US" smtClean="0"/>
              <a:t>49</a:t>
            </a:fld>
            <a:endParaRPr lang="en-US" dirty="0"/>
          </a:p>
        </p:txBody>
      </p:sp>
    </p:spTree>
    <p:extLst>
      <p:ext uri="{BB962C8B-B14F-4D97-AF65-F5344CB8AC3E}">
        <p14:creationId xmlns:p14="http://schemas.microsoft.com/office/powerpoint/2010/main" val="3183069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8980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195527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677371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413109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80602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410244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9717048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44262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58855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84161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0638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61522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00922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42192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678517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877917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1E204D7-DE7F-414C-8571-0012DE9EFCDB}" type="datetime1">
              <a:rPr lang="en-US" smtClean="0"/>
              <a:t>3/18/2023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22060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13320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07972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2364580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4988628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7110067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150518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3404904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9376613"/>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506007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696161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90586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75283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89619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1971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1E204D7-DE7F-414C-8571-0012DE9EFCDB}" type="datetime1">
              <a:rPr lang="en-US" smtClean="0"/>
              <a:t>3/18/2023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9337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25681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6768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CB83234-995D-4149-8E1E-BC120E9070D5}" type="datetime1">
              <a:rPr lang="en-US" smtClean="0"/>
              <a:t>3/18/2023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95700721"/>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CB83234-995D-4149-8E1E-BC120E9070D5}" type="datetime1">
              <a:rPr lang="en-US" smtClean="0"/>
              <a:t>3/18/2023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52249602"/>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hyperlink" Target="http://localhost:8888/notebooks/Downloads/Air_pollution_final.ipynb#1.6-Granger_Casuality_test" TargetMode="External"/><Relationship Id="rId13" Type="http://schemas.openxmlformats.org/officeDocument/2006/relationships/hyperlink" Target="http://localhost:8888/notebooks/Downloads/Air_pollution_final.ipynb#2.2-Manual_calculation_for_forecasting" TargetMode="External"/><Relationship Id="rId3" Type="http://schemas.openxmlformats.org/officeDocument/2006/relationships/hyperlink" Target="http://localhost:8888/notebooks/Downloads/Air_pollution_final.ipynb#1.1-Scope" TargetMode="External"/><Relationship Id="rId7" Type="http://schemas.openxmlformats.org/officeDocument/2006/relationships/hyperlink" Target="http://localhost:8888/notebooks/Downloads/Air_pollution_final.ipynb#1.5-Data_Library" TargetMode="External"/><Relationship Id="rId12" Type="http://schemas.openxmlformats.org/officeDocument/2006/relationships/hyperlink" Target="http://localhost:8888/notebooks/Downloads/Air_pollution_final.ipynb#2.1-Model_Forecasting" TargetMode="External"/><Relationship Id="rId17" Type="http://schemas.openxmlformats.org/officeDocument/2006/relationships/hyperlink" Target="http://localhost:8888/notebooks/Downloads/Air_pollution_final.ipynb#3.1-Model_Building" TargetMode="External"/><Relationship Id="rId2" Type="http://schemas.openxmlformats.org/officeDocument/2006/relationships/hyperlink" Target="http://localhost:8888/notebooks/Downloads/Air_pollution_final.ipynb#1.-Introduction" TargetMode="External"/><Relationship Id="rId16" Type="http://schemas.openxmlformats.org/officeDocument/2006/relationships/hyperlink" Target="http://localhost:8888/notebooks/Downloads/Air_pollution_final.ipynb#3.-Lstm_Model" TargetMode="External"/><Relationship Id="rId1" Type="http://schemas.openxmlformats.org/officeDocument/2006/relationships/slideLayout" Target="../slideLayouts/slideLayout2.xml"/><Relationship Id="rId6" Type="http://schemas.openxmlformats.org/officeDocument/2006/relationships/hyperlink" Target="http://localhost:8888/notebooks/Downloads/Air_pollution_final.ipynb#1.4-load_the_data" TargetMode="External"/><Relationship Id="rId11" Type="http://schemas.openxmlformats.org/officeDocument/2006/relationships/hyperlink" Target="http://localhost:8888/notebooks/Downloads/Air_pollution_final.ipynb#2.-VAR_model" TargetMode="External"/><Relationship Id="rId5" Type="http://schemas.openxmlformats.org/officeDocument/2006/relationships/hyperlink" Target="http://localhost:8888/notebooks/Downloads/Air_pollution_final.ipynb#1.3-Required_Libraries" TargetMode="External"/><Relationship Id="rId15" Type="http://schemas.openxmlformats.org/officeDocument/2006/relationships/hyperlink" Target="http://localhost:8888/notebooks/Downloads/Air_pollution_final.ipynb#2.4-Mean_Absolute_Percentage_Error" TargetMode="External"/><Relationship Id="rId10" Type="http://schemas.openxmlformats.org/officeDocument/2006/relationships/hyperlink" Target="http://localhost:8888/notebooks/Downloads/Air_pollution_final.ipynb#1.8-Train_test_split" TargetMode="External"/><Relationship Id="rId4" Type="http://schemas.openxmlformats.org/officeDocument/2006/relationships/hyperlink" Target="http://localhost:8888/notebooks/Downloads/Air_pollution_final.ipynb#1.2-Business_Problem" TargetMode="External"/><Relationship Id="rId9" Type="http://schemas.openxmlformats.org/officeDocument/2006/relationships/hyperlink" Target="http://localhost:8888/notebooks/Downloads/Air_pollution_final.ipynb#1.7-Cointegration_Test" TargetMode="External"/><Relationship Id="rId14" Type="http://schemas.openxmlformats.org/officeDocument/2006/relationships/hyperlink" Target="http://localhost:8888/notebooks/Downloads/Air_pollution_final.ipynb#2.3-Visualization_of_Actual_and_Predicte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3409407"/>
            <a:ext cx="5268177" cy="2009840"/>
          </a:xfrm>
        </p:spPr>
        <p:txBody>
          <a:bodyPr>
            <a:normAutofit/>
          </a:bodyPr>
          <a:lstStyle/>
          <a:p>
            <a:pPr algn="l"/>
            <a:r>
              <a:rPr lang="en-US" sz="3600" b="1" i="1" dirty="0" smtClean="0">
                <a:solidFill>
                  <a:srgbClr val="FFFF00"/>
                </a:solidFill>
                <a:latin typeface="Algerian" panose="04020705040A02060702" pitchFamily="82" charset="0"/>
              </a:rPr>
              <a:t>MULTI-VARIATE TIME SERIES ANALYSIS AIR POLLUTION</a:t>
            </a:r>
            <a:endParaRPr lang="en-US" sz="3600" b="1" i="1" dirty="0">
              <a:solidFill>
                <a:srgbClr val="FFFF00"/>
              </a:solidFill>
              <a:latin typeface="Algerian" panose="04020705040A02060702" pitchFamily="82" charset="0"/>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Sit Dolor Amet</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FF0000"/>
                </a:solidFill>
              </a:rPr>
              <a:t>Missing values </a:t>
            </a:r>
            <a:endParaRPr lang="en-IN" b="1" i="1" dirty="0">
              <a:solidFill>
                <a:srgbClr val="FF0000"/>
              </a:solidFill>
            </a:endParaRPr>
          </a:p>
        </p:txBody>
      </p:sp>
      <p:pic>
        <p:nvPicPr>
          <p:cNvPr id="4" name="Content Placeholder 3"/>
          <p:cNvPicPr>
            <a:picLocks noGrp="1" noChangeAspect="1"/>
          </p:cNvPicPr>
          <p:nvPr>
            <p:ph sz="quarter" idx="13"/>
          </p:nvPr>
        </p:nvPicPr>
        <p:blipFill>
          <a:blip r:embed="rId2"/>
          <a:stretch>
            <a:fillRect/>
          </a:stretch>
        </p:blipFill>
        <p:spPr>
          <a:xfrm>
            <a:off x="809897" y="2262460"/>
            <a:ext cx="10711543" cy="4595540"/>
          </a:xfrm>
          <a:prstGeom prst="rect">
            <a:avLst/>
          </a:prstGeom>
        </p:spPr>
      </p:pic>
    </p:spTree>
    <p:extLst>
      <p:ext uri="{BB962C8B-B14F-4D97-AF65-F5344CB8AC3E}">
        <p14:creationId xmlns:p14="http://schemas.microsoft.com/office/powerpoint/2010/main" val="144646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i="1" dirty="0">
                <a:solidFill>
                  <a:srgbClr val="FF0000"/>
                </a:solidFill>
              </a:rPr>
              <a:t>ADD a Column that indicates the pollution level</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7040880" y="2090882"/>
            <a:ext cx="4990012" cy="3446946"/>
          </a:xfrm>
        </p:spPr>
      </p:pic>
      <p:sp>
        <p:nvSpPr>
          <p:cNvPr id="6" name="Text Placeholder 5"/>
          <p:cNvSpPr>
            <a:spLocks noGrp="1"/>
          </p:cNvSpPr>
          <p:nvPr>
            <p:ph type="body" sz="half" idx="2"/>
          </p:nvPr>
        </p:nvSpPr>
        <p:spPr>
          <a:xfrm>
            <a:off x="209006" y="2632852"/>
            <a:ext cx="6639737" cy="4003079"/>
          </a:xfrm>
        </p:spPr>
        <p:txBody>
          <a:bodyPr>
            <a:noAutofit/>
          </a:bodyPr>
          <a:lstStyle/>
          <a:p>
            <a:r>
              <a:rPr lang="en-IN" sz="1400" cap="none" dirty="0" smtClean="0"/>
              <a:t>indicators = {</a:t>
            </a:r>
          </a:p>
          <a:p>
            <a:r>
              <a:rPr lang="en-IN" sz="1400" cap="none" dirty="0" smtClean="0"/>
              <a:t>    'good': </a:t>
            </a:r>
            <a:r>
              <a:rPr lang="en-IN" sz="1400" cap="none" dirty="0" err="1" smtClean="0"/>
              <a:t>df_sam</a:t>
            </a:r>
            <a:r>
              <a:rPr lang="en-IN" sz="1400" cap="none" dirty="0" smtClean="0"/>
              <a:t>['pollution'].between(0, 51),</a:t>
            </a:r>
          </a:p>
          <a:p>
            <a:r>
              <a:rPr lang="en-IN" sz="1400" cap="none" dirty="0" smtClean="0"/>
              <a:t>    'satisfactory': </a:t>
            </a:r>
            <a:r>
              <a:rPr lang="en-IN" sz="1400" cap="none" dirty="0" err="1" smtClean="0"/>
              <a:t>df_sam</a:t>
            </a:r>
            <a:r>
              <a:rPr lang="en-IN" sz="1400" cap="none" dirty="0" smtClean="0"/>
              <a:t>['pollution'].between(51, 101),</a:t>
            </a:r>
          </a:p>
          <a:p>
            <a:r>
              <a:rPr lang="en-IN" sz="1400" cap="none" dirty="0" smtClean="0"/>
              <a:t>    'moderate': </a:t>
            </a:r>
            <a:r>
              <a:rPr lang="en-IN" sz="1400" cap="none" dirty="0" err="1" smtClean="0"/>
              <a:t>df_sam</a:t>
            </a:r>
            <a:r>
              <a:rPr lang="en-IN" sz="1400" cap="none" dirty="0" smtClean="0"/>
              <a:t>['pollution'].between(101, 201),</a:t>
            </a:r>
          </a:p>
          <a:p>
            <a:r>
              <a:rPr lang="en-IN" sz="1400" cap="none" dirty="0" smtClean="0"/>
              <a:t>    'poor': </a:t>
            </a:r>
            <a:r>
              <a:rPr lang="en-IN" sz="1400" cap="none" dirty="0" err="1" smtClean="0"/>
              <a:t>df_sam</a:t>
            </a:r>
            <a:r>
              <a:rPr lang="en-IN" sz="1400" cap="none" dirty="0" smtClean="0"/>
              <a:t>['pollution'].between(201, 301),</a:t>
            </a:r>
          </a:p>
          <a:p>
            <a:r>
              <a:rPr lang="en-IN" sz="1400" cap="none" dirty="0" smtClean="0"/>
              <a:t>    '</a:t>
            </a:r>
            <a:r>
              <a:rPr lang="en-IN" sz="1400" cap="none" dirty="0" err="1" smtClean="0"/>
              <a:t>very_poor</a:t>
            </a:r>
            <a:r>
              <a:rPr lang="en-IN" sz="1400" cap="none" dirty="0" smtClean="0"/>
              <a:t>': </a:t>
            </a:r>
            <a:r>
              <a:rPr lang="en-IN" sz="1400" cap="none" dirty="0" err="1" smtClean="0"/>
              <a:t>df_sam</a:t>
            </a:r>
            <a:r>
              <a:rPr lang="en-IN" sz="1400" cap="none" dirty="0" smtClean="0"/>
              <a:t>['pollution'].between(301, 401),</a:t>
            </a:r>
          </a:p>
          <a:p>
            <a:r>
              <a:rPr lang="en-IN" sz="1400" cap="none" dirty="0" smtClean="0"/>
              <a:t>    'severe': </a:t>
            </a:r>
            <a:r>
              <a:rPr lang="en-IN" sz="1400" cap="none" dirty="0" err="1" smtClean="0"/>
              <a:t>df_sam</a:t>
            </a:r>
            <a:r>
              <a:rPr lang="en-IN" sz="1400" cap="none" dirty="0" smtClean="0"/>
              <a:t>['pollution'].between(401, 501),</a:t>
            </a:r>
          </a:p>
          <a:p>
            <a:r>
              <a:rPr lang="en-IN" sz="1400" cap="none" dirty="0" smtClean="0"/>
              <a:t>    'danger': </a:t>
            </a:r>
            <a:r>
              <a:rPr lang="en-IN" sz="1400" cap="none" dirty="0" err="1" smtClean="0"/>
              <a:t>df_sam</a:t>
            </a:r>
            <a:r>
              <a:rPr lang="en-IN" sz="1400" cap="none" dirty="0" smtClean="0"/>
              <a:t>['pollution'].values &gt; 501</a:t>
            </a:r>
          </a:p>
          <a:p>
            <a:r>
              <a:rPr lang="en-IN" sz="1400" cap="none" dirty="0" smtClean="0"/>
              <a:t>}</a:t>
            </a:r>
          </a:p>
          <a:p>
            <a:r>
              <a:rPr lang="en-IN" sz="1400" cap="none" dirty="0" err="1" smtClean="0"/>
              <a:t>df_sam</a:t>
            </a:r>
            <a:r>
              <a:rPr lang="en-IN" sz="1400" cap="none" dirty="0" smtClean="0"/>
              <a:t>['</a:t>
            </a:r>
            <a:r>
              <a:rPr lang="en-IN" sz="1400" cap="none" dirty="0" err="1" smtClean="0"/>
              <a:t>pollu_indicators</a:t>
            </a:r>
            <a:r>
              <a:rPr lang="en-IN" sz="1400" cap="none" dirty="0" smtClean="0"/>
              <a:t>'] = </a:t>
            </a:r>
            <a:r>
              <a:rPr lang="en-IN" sz="1400" cap="none" dirty="0" err="1" smtClean="0"/>
              <a:t>np.select</a:t>
            </a:r>
            <a:r>
              <a:rPr lang="en-IN" sz="1400" cap="none" dirty="0" smtClean="0"/>
              <a:t>(</a:t>
            </a:r>
            <a:r>
              <a:rPr lang="en-IN" sz="1400" cap="none" dirty="0" err="1" smtClean="0"/>
              <a:t>indicators.values</a:t>
            </a:r>
            <a:r>
              <a:rPr lang="en-IN" sz="1400" cap="none" dirty="0" smtClean="0"/>
              <a:t>(), </a:t>
            </a:r>
            <a:r>
              <a:rPr lang="en-IN" sz="1400" cap="none" dirty="0" err="1" smtClean="0"/>
              <a:t>indicators.keys</a:t>
            </a:r>
            <a:r>
              <a:rPr lang="en-IN" sz="1400" cap="none" dirty="0" smtClean="0"/>
              <a:t>())</a:t>
            </a:r>
            <a:endParaRPr lang="en-IN" sz="1400" cap="none" dirty="0"/>
          </a:p>
        </p:txBody>
      </p:sp>
    </p:spTree>
    <p:extLst>
      <p:ext uri="{BB962C8B-B14F-4D97-AF65-F5344CB8AC3E}">
        <p14:creationId xmlns:p14="http://schemas.microsoft.com/office/powerpoint/2010/main" val="2091436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FF0000"/>
                </a:solidFill>
              </a:rPr>
              <a:t>These are the data distribution column wise</a:t>
            </a:r>
            <a:endParaRPr lang="en-IN" b="1" i="1" dirty="0">
              <a:solidFill>
                <a:srgbClr val="FF0000"/>
              </a:solidFill>
            </a:endParaRPr>
          </a:p>
        </p:txBody>
      </p:sp>
      <p:pic>
        <p:nvPicPr>
          <p:cNvPr id="4" name="Content Placeholder 3"/>
          <p:cNvPicPr>
            <a:picLocks noGrp="1" noChangeAspect="1"/>
          </p:cNvPicPr>
          <p:nvPr>
            <p:ph sz="quarter" idx="13"/>
          </p:nvPr>
        </p:nvPicPr>
        <p:blipFill rotWithShape="1">
          <a:blip r:embed="rId2"/>
          <a:srcRect l="18394" t="23793" r="15134" b="9889"/>
          <a:stretch/>
        </p:blipFill>
        <p:spPr>
          <a:xfrm>
            <a:off x="352697" y="2377440"/>
            <a:ext cx="10925529" cy="4036424"/>
          </a:xfrm>
          <a:prstGeom prst="rect">
            <a:avLst/>
          </a:prstGeom>
        </p:spPr>
      </p:pic>
    </p:spTree>
    <p:extLst>
      <p:ext uri="{BB962C8B-B14F-4D97-AF65-F5344CB8AC3E}">
        <p14:creationId xmlns:p14="http://schemas.microsoft.com/office/powerpoint/2010/main" val="3998729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FF0000"/>
                </a:solidFill>
              </a:rPr>
              <a:t>Make date column as index and add some more column to analyze the data more efficiently</a:t>
            </a:r>
            <a:endParaRPr lang="en-IN" b="1" i="1" dirty="0">
              <a:solidFill>
                <a:srgbClr val="FF0000"/>
              </a:solidFill>
            </a:endParaRPr>
          </a:p>
        </p:txBody>
      </p:sp>
      <p:pic>
        <p:nvPicPr>
          <p:cNvPr id="4" name="Content Placeholder 3"/>
          <p:cNvPicPr>
            <a:picLocks noGrp="1" noChangeAspect="1"/>
          </p:cNvPicPr>
          <p:nvPr>
            <p:ph sz="quarter" idx="13"/>
          </p:nvPr>
        </p:nvPicPr>
        <p:blipFill rotWithShape="1">
          <a:blip r:embed="rId2"/>
          <a:srcRect l="9105" t="22813" r="11322" b="9664"/>
          <a:stretch/>
        </p:blipFill>
        <p:spPr>
          <a:xfrm>
            <a:off x="1084217" y="2455817"/>
            <a:ext cx="10371909" cy="4167052"/>
          </a:xfrm>
          <a:prstGeom prst="rect">
            <a:avLst/>
          </a:prstGeom>
        </p:spPr>
      </p:pic>
    </p:spTree>
    <p:extLst>
      <p:ext uri="{BB962C8B-B14F-4D97-AF65-F5344CB8AC3E}">
        <p14:creationId xmlns:p14="http://schemas.microsoft.com/office/powerpoint/2010/main" val="130508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rotWithShape="1">
          <a:blip r:embed="rId2"/>
          <a:srcRect l="8677" t="22082" r="10250" b="6696"/>
          <a:stretch/>
        </p:blipFill>
        <p:spPr>
          <a:xfrm>
            <a:off x="731520" y="1842051"/>
            <a:ext cx="10267406" cy="4808254"/>
          </a:xfrm>
          <a:prstGeom prst="rect">
            <a:avLst/>
          </a:prstGeom>
        </p:spPr>
      </p:pic>
      <p:sp>
        <p:nvSpPr>
          <p:cNvPr id="5" name="Rectangle 1"/>
          <p:cNvSpPr>
            <a:spLocks noGrp="1" noChangeArrowheads="1"/>
          </p:cNvSpPr>
          <p:nvPr>
            <p:ph type="title"/>
          </p:nvPr>
        </p:nvSpPr>
        <p:spPr bwMode="auto">
          <a:xfrm>
            <a:off x="482701" y="381198"/>
            <a:ext cx="11148237" cy="15516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0" tIns="158700" rIns="3174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Interpretation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1. As per the Central pollution Control Board our data has a value above satisfactory level. 2. In ``2012`` is the most polluted year among all. Here central board level of high is only </a:t>
            </a:r>
            <a:r>
              <a:rPr kumimoji="0" lang="en-US" altLang="en-US" sz="1600" b="1" i="1" u="none" strike="noStrike" cap="none" normalizeH="0" baseline="0" dirty="0" err="1" smtClean="0">
                <a:ln>
                  <a:noFill/>
                </a:ln>
                <a:solidFill>
                  <a:srgbClr val="C00000"/>
                </a:solidFill>
                <a:effectLst/>
                <a:latin typeface="Courier New" panose="02070309020205020404" pitchFamily="49" charset="0"/>
                <a:cs typeface="Courier New" panose="02070309020205020404" pitchFamily="49" charset="0"/>
              </a:rPr>
              <a:t>upto</a:t>
            </a:r>
            <a:r>
              <a:rPr kumimoji="0" lang="en-US" altLang="en-US" sz="1600" b="1" i="1"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 500 but here above the estimation so considered this as a most polluted year</a:t>
            </a:r>
            <a:r>
              <a:rPr kumimoji="0" lang="en-US" altLang="en-US" sz="1600" b="1" i="1" u="none" strike="noStrike" cap="none" normalizeH="0" baseline="0" dirty="0" smtClean="0">
                <a:ln>
                  <a:noFill/>
                </a:ln>
                <a:solidFill>
                  <a:srgbClr val="C00000"/>
                </a:solidFill>
                <a:effectLst/>
              </a:rPr>
              <a:t> </a:t>
            </a:r>
            <a:endParaRPr kumimoji="0" lang="en-US" altLang="en-US" sz="1600" b="1" i="1" u="none" strike="noStrike" cap="none" normalizeH="0" baseline="0" dirty="0" smtClean="0">
              <a:ln>
                <a:noFill/>
              </a:ln>
              <a:solidFill>
                <a:srgbClr val="C00000"/>
              </a:solidFill>
              <a:effectLst/>
              <a:latin typeface="Arial" panose="020B0604020202020204" pitchFamily="34" charset="0"/>
            </a:endParaRPr>
          </a:p>
        </p:txBody>
      </p:sp>
    </p:spTree>
    <p:extLst>
      <p:ext uri="{BB962C8B-B14F-4D97-AF65-F5344CB8AC3E}">
        <p14:creationId xmlns:p14="http://schemas.microsoft.com/office/powerpoint/2010/main" val="381706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2"/>
          <a:srcRect l="9464" t="27773" r="8778" b="5467"/>
          <a:stretch/>
        </p:blipFill>
        <p:spPr>
          <a:xfrm>
            <a:off x="744583" y="618517"/>
            <a:ext cx="10533643" cy="5839097"/>
          </a:xfrm>
          <a:prstGeom prst="rect">
            <a:avLst/>
          </a:prstGeom>
        </p:spPr>
      </p:pic>
    </p:spTree>
    <p:extLst>
      <p:ext uri="{BB962C8B-B14F-4D97-AF65-F5344CB8AC3E}">
        <p14:creationId xmlns:p14="http://schemas.microsoft.com/office/powerpoint/2010/main" val="2675277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2"/>
          <a:srcRect l="12537" t="21287" r="17757" b="7375"/>
          <a:stretch/>
        </p:blipFill>
        <p:spPr>
          <a:xfrm>
            <a:off x="568848" y="274320"/>
            <a:ext cx="10709378" cy="6162009"/>
          </a:xfrm>
          <a:prstGeom prst="rect">
            <a:avLst/>
          </a:prstGeom>
        </p:spPr>
      </p:pic>
    </p:spTree>
    <p:extLst>
      <p:ext uri="{BB962C8B-B14F-4D97-AF65-F5344CB8AC3E}">
        <p14:creationId xmlns:p14="http://schemas.microsoft.com/office/powerpoint/2010/main" val="3019983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485" t="27233" r="13723" b="5982"/>
          <a:stretch/>
        </p:blipFill>
        <p:spPr>
          <a:xfrm>
            <a:off x="351088" y="561703"/>
            <a:ext cx="11731949" cy="5969725"/>
          </a:xfrm>
          <a:prstGeom prst="rect">
            <a:avLst/>
          </a:prstGeom>
        </p:spPr>
      </p:pic>
    </p:spTree>
    <p:extLst>
      <p:ext uri="{BB962C8B-B14F-4D97-AF65-F5344CB8AC3E}">
        <p14:creationId xmlns:p14="http://schemas.microsoft.com/office/powerpoint/2010/main" val="3808766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280" t="23125" r="21855" b="5803"/>
          <a:stretch/>
        </p:blipFill>
        <p:spPr>
          <a:xfrm>
            <a:off x="1058091" y="757646"/>
            <a:ext cx="9880246" cy="5904411"/>
          </a:xfrm>
          <a:prstGeom prst="rect">
            <a:avLst/>
          </a:prstGeom>
        </p:spPr>
      </p:pic>
    </p:spTree>
    <p:extLst>
      <p:ext uri="{BB962C8B-B14F-4D97-AF65-F5344CB8AC3E}">
        <p14:creationId xmlns:p14="http://schemas.microsoft.com/office/powerpoint/2010/main" val="2584281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6696" r="2178" b="5982"/>
          <a:stretch/>
        </p:blipFill>
        <p:spPr>
          <a:xfrm>
            <a:off x="391886" y="940525"/>
            <a:ext cx="11652068" cy="4924698"/>
          </a:xfrm>
          <a:prstGeom prst="rect">
            <a:avLst/>
          </a:prstGeom>
        </p:spPr>
      </p:pic>
    </p:spTree>
    <p:extLst>
      <p:ext uri="{BB962C8B-B14F-4D97-AF65-F5344CB8AC3E}">
        <p14:creationId xmlns:p14="http://schemas.microsoft.com/office/powerpoint/2010/main" val="2959319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91440"/>
            <a:ext cx="10364451" cy="731520"/>
          </a:xfrm>
        </p:spPr>
        <p:txBody>
          <a:bodyPr>
            <a:normAutofit/>
          </a:bodyPr>
          <a:lstStyle/>
          <a:p>
            <a:r>
              <a:rPr lang="en-US" dirty="0" smtClean="0"/>
              <a:t>TABLE OF CONTENTS</a:t>
            </a:r>
            <a:endParaRPr lang="en-IN" dirty="0"/>
          </a:p>
        </p:txBody>
      </p:sp>
      <p:sp>
        <p:nvSpPr>
          <p:cNvPr id="3" name="Content Placeholder 2"/>
          <p:cNvSpPr>
            <a:spLocks noGrp="1"/>
          </p:cNvSpPr>
          <p:nvPr>
            <p:ph sz="quarter" idx="13"/>
          </p:nvPr>
        </p:nvSpPr>
        <p:spPr>
          <a:xfrm>
            <a:off x="469636" y="718457"/>
            <a:ext cx="11722363" cy="6139543"/>
          </a:xfrm>
        </p:spPr>
        <p:txBody>
          <a:bodyPr>
            <a:normAutofit fontScale="70000" lnSpcReduction="20000"/>
          </a:bodyPr>
          <a:lstStyle/>
          <a:p>
            <a:r>
              <a:rPr lang="en-IN" sz="2300" b="1" i="1" u="sng" dirty="0">
                <a:hlinkClick r:id="rId2"/>
              </a:rPr>
              <a:t>INTRODUCTION</a:t>
            </a:r>
            <a:endParaRPr lang="en-IN" sz="2300" b="1" i="1" dirty="0"/>
          </a:p>
          <a:p>
            <a:r>
              <a:rPr lang="en-IN" sz="2300" b="1" i="1" dirty="0"/>
              <a:t>1.1 </a:t>
            </a:r>
            <a:r>
              <a:rPr lang="en-IN" sz="2300" b="1" i="1" u="sng" dirty="0">
                <a:hlinkClick r:id="rId3"/>
              </a:rPr>
              <a:t>Scope</a:t>
            </a:r>
            <a:endParaRPr lang="en-IN" sz="2300" b="1" i="1" dirty="0"/>
          </a:p>
          <a:p>
            <a:r>
              <a:rPr lang="en-IN" sz="2300" b="1" i="1" dirty="0"/>
              <a:t>1.2 </a:t>
            </a:r>
            <a:r>
              <a:rPr lang="en-IN" sz="2300" b="1" i="1" u="sng" dirty="0" err="1">
                <a:hlinkClick r:id="rId4"/>
              </a:rPr>
              <a:t>Business_Problem</a:t>
            </a:r>
            <a:endParaRPr lang="en-IN" sz="2300" b="1" i="1" dirty="0"/>
          </a:p>
          <a:p>
            <a:r>
              <a:rPr lang="en-IN" sz="2300" b="1" i="1" dirty="0"/>
              <a:t>1.3 </a:t>
            </a:r>
            <a:r>
              <a:rPr lang="en-IN" sz="2300" b="1" i="1" u="sng" dirty="0" err="1">
                <a:hlinkClick r:id="rId5"/>
              </a:rPr>
              <a:t>Required_Libraries</a:t>
            </a:r>
            <a:endParaRPr lang="en-IN" sz="2300" b="1" i="1" dirty="0"/>
          </a:p>
          <a:p>
            <a:r>
              <a:rPr lang="en-IN" sz="2300" b="1" i="1" dirty="0"/>
              <a:t>1.4 </a:t>
            </a:r>
            <a:r>
              <a:rPr lang="en-IN" sz="2300" b="1" i="1" u="sng" dirty="0" err="1">
                <a:hlinkClick r:id="rId6"/>
              </a:rPr>
              <a:t>load_the_data</a:t>
            </a:r>
            <a:endParaRPr lang="en-IN" sz="2300" b="1" i="1" dirty="0"/>
          </a:p>
          <a:p>
            <a:r>
              <a:rPr lang="en-IN" sz="2300" b="1" i="1" dirty="0"/>
              <a:t>1.5 </a:t>
            </a:r>
            <a:r>
              <a:rPr lang="en-IN" sz="2300" b="1" i="1" u="sng" dirty="0" err="1">
                <a:hlinkClick r:id="rId7"/>
              </a:rPr>
              <a:t>Data_Library</a:t>
            </a:r>
            <a:endParaRPr lang="en-IN" sz="2300" b="1" i="1" dirty="0"/>
          </a:p>
          <a:p>
            <a:r>
              <a:rPr lang="en-IN" sz="2300" b="1" i="1" dirty="0"/>
              <a:t>1.6 </a:t>
            </a:r>
            <a:r>
              <a:rPr lang="en-IN" sz="2300" b="1" i="1" u="sng" dirty="0" err="1">
                <a:hlinkClick r:id="rId8"/>
              </a:rPr>
              <a:t>Granger_Casuality_test</a:t>
            </a:r>
            <a:endParaRPr lang="en-IN" sz="2300" b="1" i="1" dirty="0"/>
          </a:p>
          <a:p>
            <a:r>
              <a:rPr lang="en-IN" sz="2300" b="1" i="1" dirty="0"/>
              <a:t>1.7 </a:t>
            </a:r>
            <a:r>
              <a:rPr lang="en-IN" sz="2300" b="1" i="1" u="sng" dirty="0" err="1">
                <a:hlinkClick r:id="rId9"/>
              </a:rPr>
              <a:t>Cointegration</a:t>
            </a:r>
            <a:r>
              <a:rPr lang="en-IN" sz="2300" b="1" i="1" u="sng" dirty="0">
                <a:hlinkClick r:id="rId9"/>
              </a:rPr>
              <a:t> _</a:t>
            </a:r>
            <a:r>
              <a:rPr lang="en-IN" sz="2300" b="1" i="1" u="sng" dirty="0" err="1">
                <a:hlinkClick r:id="rId9"/>
              </a:rPr>
              <a:t>est</a:t>
            </a:r>
            <a:endParaRPr lang="en-IN" sz="2300" b="1" i="1" dirty="0"/>
          </a:p>
          <a:p>
            <a:r>
              <a:rPr lang="en-IN" sz="2300" b="1" i="1" dirty="0"/>
              <a:t>1.8 </a:t>
            </a:r>
            <a:r>
              <a:rPr lang="en-IN" sz="2300" b="1" i="1" u="sng" dirty="0" err="1">
                <a:hlinkClick r:id="rId10"/>
              </a:rPr>
              <a:t>Train_test_split</a:t>
            </a:r>
            <a:endParaRPr lang="en-IN" sz="2300" b="1" i="1" dirty="0"/>
          </a:p>
          <a:p>
            <a:r>
              <a:rPr lang="en-IN" sz="2300" b="1" i="1" u="sng" dirty="0" err="1">
                <a:hlinkClick r:id="rId11"/>
              </a:rPr>
              <a:t>VAR_model</a:t>
            </a:r>
            <a:endParaRPr lang="en-IN" sz="2300" b="1" i="1" dirty="0"/>
          </a:p>
          <a:p>
            <a:r>
              <a:rPr lang="en-IN" sz="2300" b="1" i="1" dirty="0"/>
              <a:t>2.1 </a:t>
            </a:r>
            <a:r>
              <a:rPr lang="en-IN" sz="2300" b="1" i="1" u="sng" dirty="0" err="1">
                <a:hlinkClick r:id="rId12"/>
              </a:rPr>
              <a:t>Model_Forecasting</a:t>
            </a:r>
            <a:endParaRPr lang="en-IN" sz="2300" b="1" i="1" dirty="0"/>
          </a:p>
          <a:p>
            <a:r>
              <a:rPr lang="en-IN" sz="2300" b="1" i="1" dirty="0"/>
              <a:t>2.2 </a:t>
            </a:r>
            <a:r>
              <a:rPr lang="en-IN" sz="2300" b="1" i="1" u="sng" dirty="0" err="1">
                <a:hlinkClick r:id="rId13"/>
              </a:rPr>
              <a:t>Manual_calculation_for_forecasting</a:t>
            </a:r>
            <a:endParaRPr lang="en-IN" sz="2300" b="1" i="1" dirty="0"/>
          </a:p>
          <a:p>
            <a:r>
              <a:rPr lang="en-IN" sz="2300" b="1" i="1" dirty="0"/>
              <a:t>2.3 </a:t>
            </a:r>
            <a:r>
              <a:rPr lang="en-IN" sz="2300" b="1" i="1" u="sng" dirty="0" err="1">
                <a:hlinkClick r:id="rId14"/>
              </a:rPr>
              <a:t>Visualization_of_Actual_and_Predicted</a:t>
            </a:r>
            <a:endParaRPr lang="en-IN" sz="2300" b="1" i="1" dirty="0"/>
          </a:p>
          <a:p>
            <a:r>
              <a:rPr lang="en-IN" sz="2300" b="1" i="1" dirty="0"/>
              <a:t>2.4 </a:t>
            </a:r>
            <a:r>
              <a:rPr lang="en-IN" sz="2300" b="1" i="1" u="sng" dirty="0" err="1">
                <a:hlinkClick r:id="rId15"/>
              </a:rPr>
              <a:t>Mean_Absolute_Percentage_Error</a:t>
            </a:r>
            <a:endParaRPr lang="en-IN" sz="2300" b="1" i="1" dirty="0"/>
          </a:p>
          <a:p>
            <a:r>
              <a:rPr lang="en-IN" sz="2300" b="1" i="1" dirty="0"/>
              <a:t>3.</a:t>
            </a:r>
            <a:r>
              <a:rPr lang="en-IN" sz="2300" b="1" i="1" u="sng" dirty="0">
                <a:hlinkClick r:id="rId16"/>
              </a:rPr>
              <a:t>Lstm_Model</a:t>
            </a:r>
            <a:endParaRPr lang="en-IN" sz="2300" b="1" i="1" dirty="0"/>
          </a:p>
          <a:p>
            <a:r>
              <a:rPr lang="en-IN" sz="2300" b="1" i="1" dirty="0"/>
              <a:t>3.1 </a:t>
            </a:r>
            <a:r>
              <a:rPr lang="en-IN" sz="2300" b="1" i="1" u="sng" dirty="0" err="1">
                <a:hlinkClick r:id="rId17"/>
              </a:rPr>
              <a:t>Model_Building</a:t>
            </a:r>
            <a:endParaRPr lang="en-IN" sz="2300" b="1" i="1" dirty="0"/>
          </a:p>
          <a:p>
            <a:endParaRPr lang="en-IN" dirty="0"/>
          </a:p>
        </p:txBody>
      </p:sp>
    </p:spTree>
    <p:extLst>
      <p:ext uri="{BB962C8B-B14F-4D97-AF65-F5344CB8AC3E}">
        <p14:creationId xmlns:p14="http://schemas.microsoft.com/office/powerpoint/2010/main" val="1783049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rotWithShape="1">
          <a:blip r:embed="rId2"/>
          <a:srcRect t="20143" b="7375"/>
          <a:stretch/>
        </p:blipFill>
        <p:spPr>
          <a:xfrm>
            <a:off x="535577" y="1946187"/>
            <a:ext cx="10607039" cy="4322475"/>
          </a:xfrm>
          <a:prstGeom prst="rect">
            <a:avLst/>
          </a:prstGeom>
        </p:spPr>
      </p:pic>
      <p:sp>
        <p:nvSpPr>
          <p:cNvPr id="5" name="Rectangle 1"/>
          <p:cNvSpPr>
            <a:spLocks noGrp="1" noChangeArrowheads="1"/>
          </p:cNvSpPr>
          <p:nvPr>
            <p:ph type="title"/>
          </p:nvPr>
        </p:nvSpPr>
        <p:spPr bwMode="auto">
          <a:xfrm>
            <a:off x="913775" y="887024"/>
            <a:ext cx="10111276" cy="10591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0" tIns="158700" rIns="3174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Interpretation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1. This gives the week wise maximum pollution level among the years given. </a:t>
            </a:r>
            <a:br>
              <a:rPr kumimoji="0" lang="en-US" altLang="en-US" sz="16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2. Among them 4th week has the most level of pollution.</a:t>
            </a:r>
            <a:r>
              <a:rPr kumimoji="0" lang="en-US" altLang="en-US" sz="1600" b="1" i="0" u="none" strike="noStrike" cap="none" normalizeH="0" baseline="0" dirty="0" smtClean="0">
                <a:ln>
                  <a:noFill/>
                </a:ln>
                <a:solidFill>
                  <a:srgbClr val="C00000"/>
                </a:solidFill>
                <a:effectLst/>
              </a:rPr>
              <a:t> </a:t>
            </a:r>
            <a:endParaRPr kumimoji="0" lang="en-US" altLang="en-US" sz="1600" b="1" i="0" u="none" strike="noStrike" cap="none" normalizeH="0" baseline="0" dirty="0" smtClean="0">
              <a:ln>
                <a:noFill/>
              </a:ln>
              <a:solidFill>
                <a:srgbClr val="C00000"/>
              </a:solidFill>
              <a:effectLst/>
              <a:latin typeface="Arial" panose="020B0604020202020204" pitchFamily="34" charset="0"/>
            </a:endParaRPr>
          </a:p>
        </p:txBody>
      </p:sp>
    </p:spTree>
    <p:extLst>
      <p:ext uri="{BB962C8B-B14F-4D97-AF65-F5344CB8AC3E}">
        <p14:creationId xmlns:p14="http://schemas.microsoft.com/office/powerpoint/2010/main" val="2329810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465" t="25982" r="5189" b="4910"/>
          <a:stretch/>
        </p:blipFill>
        <p:spPr>
          <a:xfrm>
            <a:off x="827314" y="1240972"/>
            <a:ext cx="11364686" cy="5055325"/>
          </a:xfrm>
          <a:prstGeom prst="rect">
            <a:avLst/>
          </a:prstGeom>
        </p:spPr>
      </p:pic>
    </p:spTree>
    <p:extLst>
      <p:ext uri="{BB962C8B-B14F-4D97-AF65-F5344CB8AC3E}">
        <p14:creationId xmlns:p14="http://schemas.microsoft.com/office/powerpoint/2010/main" val="4118972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29018" r="8602" b="5804"/>
          <a:stretch/>
        </p:blipFill>
        <p:spPr>
          <a:xfrm>
            <a:off x="-235757" y="2403566"/>
            <a:ext cx="11891826" cy="4767943"/>
          </a:xfrm>
          <a:prstGeom prst="rect">
            <a:avLst/>
          </a:prstGeom>
        </p:spPr>
      </p:pic>
      <p:sp>
        <p:nvSpPr>
          <p:cNvPr id="7" name="Rectangle 1"/>
          <p:cNvSpPr>
            <a:spLocks noGrp="1" noChangeArrowheads="1"/>
          </p:cNvSpPr>
          <p:nvPr>
            <p:ph type="title"/>
          </p:nvPr>
        </p:nvSpPr>
        <p:spPr bwMode="auto">
          <a:xfrm>
            <a:off x="913775" y="332265"/>
            <a:ext cx="10363825" cy="20440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0" tIns="158700" rIns="3174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effectLst/>
                <a:latin typeface="Courier New" panose="02070309020205020404" pitchFamily="49" charset="0"/>
                <a:cs typeface="Courier New" panose="02070309020205020404" pitchFamily="49" charset="0"/>
              </a:rPr>
              <a:t>Interpretation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1. From this </a:t>
            </a:r>
            <a:r>
              <a:rPr kumimoji="0" lang="en-US" altLang="en-US" sz="1400" b="1" i="0" u="none" strike="noStrike" cap="none" normalizeH="0" baseline="0" dirty="0" err="1" smtClean="0">
                <a:ln>
                  <a:noFill/>
                </a:ln>
                <a:solidFill>
                  <a:srgbClr val="C00000"/>
                </a:solidFill>
                <a:effectLst/>
                <a:latin typeface="Courier New" panose="02070309020205020404" pitchFamily="49" charset="0"/>
                <a:cs typeface="Courier New" panose="02070309020205020404" pitchFamily="49" charset="0"/>
              </a:rPr>
              <a:t>groupby</a:t>
            </a:r>
            <a: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 In the year ``2012`` ``January`` month 23 </a:t>
            </a:r>
            <a:r>
              <a:rPr kumimoji="0" lang="en-US" altLang="en-US" sz="1400" b="1" i="0" u="none" strike="noStrike" cap="none" normalizeH="0" baseline="0" dirty="0" err="1" smtClean="0">
                <a:ln>
                  <a:noFill/>
                </a:ln>
                <a:solidFill>
                  <a:srgbClr val="C00000"/>
                </a:solidFill>
                <a:effectLst/>
                <a:latin typeface="Courier New" panose="02070309020205020404" pitchFamily="49" charset="0"/>
                <a:cs typeface="Courier New" panose="02070309020205020404" pitchFamily="49" charset="0"/>
              </a:rPr>
              <a:t>rd</a:t>
            </a:r>
            <a: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 is a Monday. </a:t>
            </a:r>
            <a:b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br>
            <a: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2. Monday all of them returning school, offices, etc.. So in terms of days Monday had most pollution level. </a:t>
            </a:r>
            <a:b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br>
            <a: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3. The second highest level of pollution in the year ``2010`` ''</a:t>
            </a:r>
            <a:r>
              <a:rPr kumimoji="0" lang="en-US" altLang="en-US" sz="1400" b="1" i="0" u="none" strike="noStrike" cap="none" normalizeH="0" baseline="0" dirty="0" err="1" smtClean="0">
                <a:ln>
                  <a:noFill/>
                </a:ln>
                <a:solidFill>
                  <a:srgbClr val="C00000"/>
                </a:solidFill>
                <a:effectLst/>
                <a:latin typeface="Courier New" panose="02070309020205020404" pitchFamily="49" charset="0"/>
                <a:cs typeface="Courier New" panose="02070309020205020404" pitchFamily="49" charset="0"/>
              </a:rPr>
              <a:t>Febrary</a:t>
            </a:r>
            <a: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 month 14th is the 2nd highest that is ``</a:t>
            </a:r>
            <a:r>
              <a:rPr kumimoji="0" lang="en-US" altLang="en-US" sz="1400" b="1" i="0" u="none" strike="noStrike" cap="none" normalizeH="0" baseline="0" dirty="0" err="1" smtClean="0">
                <a:ln>
                  <a:noFill/>
                </a:ln>
                <a:solidFill>
                  <a:srgbClr val="C00000"/>
                </a:solidFill>
                <a:effectLst/>
                <a:latin typeface="Courier New" panose="02070309020205020404" pitchFamily="49" charset="0"/>
                <a:cs typeface="Courier New" panose="02070309020205020404" pitchFamily="49" charset="0"/>
              </a:rPr>
              <a:t>Valentinesday</a:t>
            </a:r>
            <a: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 which was celebrated by whole world.</a:t>
            </a:r>
            <a:b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br>
            <a: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 4. The Third highest level of pollution in the year ``2013`` `` January`` month 12th that is ``</a:t>
            </a:r>
            <a:r>
              <a:rPr kumimoji="0" lang="en-US" altLang="en-US" sz="1400" b="1" i="0" u="none" strike="noStrike" cap="none" normalizeH="0" baseline="0" dirty="0" err="1" smtClean="0">
                <a:ln>
                  <a:noFill/>
                </a:ln>
                <a:solidFill>
                  <a:srgbClr val="C00000"/>
                </a:solidFill>
                <a:effectLst/>
                <a:latin typeface="Courier New" panose="02070309020205020404" pitchFamily="49" charset="0"/>
                <a:cs typeface="Courier New" panose="02070309020205020404" pitchFamily="49" charset="0"/>
              </a:rPr>
              <a:t>saturday</a:t>
            </a:r>
            <a:r>
              <a:rPr kumimoji="0" lang="en-US" altLang="en-US" sz="1400" b="1" i="0"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C00000"/>
                </a:solidFill>
                <a:effectLst/>
              </a:rPr>
              <a:t> </a:t>
            </a:r>
            <a:endParaRPr kumimoji="0" lang="en-US" altLang="en-US" sz="1400" b="1" i="0" u="none" strike="noStrike" cap="none" normalizeH="0" baseline="0" dirty="0" smtClean="0">
              <a:ln>
                <a:noFill/>
              </a:ln>
              <a:solidFill>
                <a:srgbClr val="C00000"/>
              </a:solidFill>
              <a:effectLst/>
              <a:latin typeface="Arial" panose="020B0604020202020204" pitchFamily="34" charset="0"/>
            </a:endParaRPr>
          </a:p>
        </p:txBody>
      </p:sp>
    </p:spTree>
    <p:extLst>
      <p:ext uri="{BB962C8B-B14F-4D97-AF65-F5344CB8AC3E}">
        <p14:creationId xmlns:p14="http://schemas.microsoft.com/office/powerpoint/2010/main" val="3017208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175" t="27411" r="6896" b="9196"/>
          <a:stretch/>
        </p:blipFill>
        <p:spPr>
          <a:xfrm>
            <a:off x="888274" y="1280160"/>
            <a:ext cx="10789921" cy="4637315"/>
          </a:xfrm>
          <a:prstGeom prst="rect">
            <a:avLst/>
          </a:prstGeom>
        </p:spPr>
      </p:pic>
    </p:spTree>
    <p:extLst>
      <p:ext uri="{BB962C8B-B14F-4D97-AF65-F5344CB8AC3E}">
        <p14:creationId xmlns:p14="http://schemas.microsoft.com/office/powerpoint/2010/main" val="4015209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9171" t="25090" r="2378" b="6696"/>
          <a:stretch/>
        </p:blipFill>
        <p:spPr>
          <a:xfrm>
            <a:off x="431073" y="1084216"/>
            <a:ext cx="11508378" cy="4990013"/>
          </a:xfrm>
          <a:prstGeom prst="rect">
            <a:avLst/>
          </a:prstGeom>
        </p:spPr>
      </p:pic>
    </p:spTree>
    <p:extLst>
      <p:ext uri="{BB962C8B-B14F-4D97-AF65-F5344CB8AC3E}">
        <p14:creationId xmlns:p14="http://schemas.microsoft.com/office/powerpoint/2010/main" val="2228152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653" t="20447" r="3282" b="5446"/>
          <a:stretch/>
        </p:blipFill>
        <p:spPr>
          <a:xfrm>
            <a:off x="117565" y="966652"/>
            <a:ext cx="10829109" cy="5421086"/>
          </a:xfrm>
          <a:prstGeom prst="rect">
            <a:avLst/>
          </a:prstGeom>
        </p:spPr>
      </p:pic>
    </p:spTree>
    <p:extLst>
      <p:ext uri="{BB962C8B-B14F-4D97-AF65-F5344CB8AC3E}">
        <p14:creationId xmlns:p14="http://schemas.microsoft.com/office/powerpoint/2010/main" val="3463012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0267" r="1575" b="6161"/>
          <a:stretch/>
        </p:blipFill>
        <p:spPr>
          <a:xfrm>
            <a:off x="0" y="927463"/>
            <a:ext cx="12192000" cy="5381897"/>
          </a:xfrm>
          <a:prstGeom prst="rect">
            <a:avLst/>
          </a:prstGeom>
        </p:spPr>
      </p:pic>
    </p:spTree>
    <p:extLst>
      <p:ext uri="{BB962C8B-B14F-4D97-AF65-F5344CB8AC3E}">
        <p14:creationId xmlns:p14="http://schemas.microsoft.com/office/powerpoint/2010/main" val="74816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C00000"/>
                </a:solidFill>
              </a:rPr>
              <a:t>outliers</a:t>
            </a:r>
            <a:endParaRPr lang="en-IN" b="1" i="1" dirty="0">
              <a:solidFill>
                <a:srgbClr val="C00000"/>
              </a:solidFill>
            </a:endParaRPr>
          </a:p>
        </p:txBody>
      </p:sp>
      <p:sp>
        <p:nvSpPr>
          <p:cNvPr id="3" name="Content Placeholder 2"/>
          <p:cNvSpPr>
            <a:spLocks noGrp="1"/>
          </p:cNvSpPr>
          <p:nvPr>
            <p:ph sz="quarter" idx="13"/>
          </p:nvPr>
        </p:nvSpPr>
        <p:spPr/>
        <p:txBody>
          <a:bodyPr/>
          <a:lstStyle/>
          <a:p>
            <a:endParaRPr lang="en-IN"/>
          </a:p>
        </p:txBody>
      </p:sp>
      <p:pic>
        <p:nvPicPr>
          <p:cNvPr id="4" name="Picture 3"/>
          <p:cNvPicPr>
            <a:picLocks noChangeAspect="1"/>
          </p:cNvPicPr>
          <p:nvPr/>
        </p:nvPicPr>
        <p:blipFill rotWithShape="1">
          <a:blip r:embed="rId2"/>
          <a:srcRect t="30090" r="1675" b="15446"/>
          <a:stretch/>
        </p:blipFill>
        <p:spPr>
          <a:xfrm>
            <a:off x="-187505" y="2214694"/>
            <a:ext cx="12793164" cy="3984173"/>
          </a:xfrm>
          <a:prstGeom prst="rect">
            <a:avLst/>
          </a:prstGeom>
        </p:spPr>
      </p:pic>
    </p:spTree>
    <p:extLst>
      <p:ext uri="{BB962C8B-B14F-4D97-AF65-F5344CB8AC3E}">
        <p14:creationId xmlns:p14="http://schemas.microsoft.com/office/powerpoint/2010/main" val="1174625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i="1" dirty="0">
                <a:solidFill>
                  <a:srgbClr val="C00000"/>
                </a:solidFill>
              </a:rPr>
              <a:t>stationarity means that </a:t>
            </a:r>
            <a:r>
              <a:rPr lang="en-US" sz="2400" b="1" i="1" dirty="0">
                <a:solidFill>
                  <a:srgbClr val="C00000"/>
                </a:solidFill>
              </a:rPr>
              <a:t>the statistical properties of a process generating a time series do not change over time</a:t>
            </a:r>
            <a:r>
              <a:rPr lang="en-US" sz="2400" i="1" dirty="0">
                <a:solidFill>
                  <a:srgbClr val="C00000"/>
                </a:solidFill>
              </a:rPr>
              <a:t> . It does not mean that the series does not change over time, just that the way it changes does not itself change over time.</a:t>
            </a:r>
            <a:endParaRPr lang="en-IN" sz="2400" i="1" dirty="0">
              <a:solidFill>
                <a:srgbClr val="C00000"/>
              </a:solidFill>
            </a:endParaRPr>
          </a:p>
        </p:txBody>
      </p:sp>
      <p:pic>
        <p:nvPicPr>
          <p:cNvPr id="4" name="Content Placeholder 3"/>
          <p:cNvPicPr>
            <a:picLocks noGrp="1" noChangeAspect="1"/>
          </p:cNvPicPr>
          <p:nvPr>
            <p:ph sz="quarter" idx="13"/>
          </p:nvPr>
        </p:nvPicPr>
        <p:blipFill rotWithShape="1">
          <a:blip r:embed="rId2"/>
          <a:srcRect t="20906" r="1456" b="9664"/>
          <a:stretch/>
        </p:blipFill>
        <p:spPr>
          <a:xfrm>
            <a:off x="548641" y="3082834"/>
            <a:ext cx="11234056" cy="3775166"/>
          </a:xfrm>
          <a:prstGeom prst="rect">
            <a:avLst/>
          </a:prstGeom>
        </p:spPr>
      </p:pic>
    </p:spTree>
    <p:extLst>
      <p:ext uri="{BB962C8B-B14F-4D97-AF65-F5344CB8AC3E}">
        <p14:creationId xmlns:p14="http://schemas.microsoft.com/office/powerpoint/2010/main" val="2743377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If the original dataset is not stationary we can follow the </a:t>
            </a:r>
            <a:r>
              <a:rPr lang="en-US" b="1" dirty="0" err="1"/>
              <a:t>upcomings</a:t>
            </a:r>
            <a:r>
              <a:rPr lang="en-US" b="1" dirty="0"/>
              <a:t> methods to make time series stationary</a:t>
            </a:r>
            <a:br>
              <a:rPr lang="en-US" b="1" dirty="0"/>
            </a:br>
            <a:endParaRPr lang="en-IN" dirty="0"/>
          </a:p>
        </p:txBody>
      </p:sp>
      <p:pic>
        <p:nvPicPr>
          <p:cNvPr id="4" name="Content Placeholder 3"/>
          <p:cNvPicPr>
            <a:picLocks noGrp="1" noChangeAspect="1"/>
          </p:cNvPicPr>
          <p:nvPr>
            <p:ph sz="quarter" idx="13"/>
          </p:nvPr>
        </p:nvPicPr>
        <p:blipFill rotWithShape="1">
          <a:blip r:embed="rId2"/>
          <a:srcRect l="7818" t="27010" r="8535" b="8138"/>
          <a:stretch/>
        </p:blipFill>
        <p:spPr>
          <a:xfrm>
            <a:off x="483326" y="2011680"/>
            <a:ext cx="11129553" cy="4271554"/>
          </a:xfrm>
          <a:prstGeom prst="rect">
            <a:avLst/>
          </a:prstGeom>
        </p:spPr>
      </p:pic>
    </p:spTree>
    <p:extLst>
      <p:ext uri="{BB962C8B-B14F-4D97-AF65-F5344CB8AC3E}">
        <p14:creationId xmlns:p14="http://schemas.microsoft.com/office/powerpoint/2010/main" val="231543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703" y="1240971"/>
            <a:ext cx="10659291" cy="4524315"/>
          </a:xfrm>
          <a:prstGeom prst="rect">
            <a:avLst/>
          </a:prstGeom>
        </p:spPr>
        <p:txBody>
          <a:bodyPr wrap="square">
            <a:spAutoFit/>
          </a:bodyPr>
          <a:lstStyle/>
          <a:p>
            <a:r>
              <a:rPr lang="en-US" sz="2400" b="1" dirty="0">
                <a:solidFill>
                  <a:srgbClr val="FF0000"/>
                </a:solidFill>
              </a:rPr>
              <a:t>1. INTRODUCTION</a:t>
            </a:r>
          </a:p>
          <a:p>
            <a:r>
              <a:rPr lang="en-US" sz="2400" dirty="0"/>
              <a:t>In This Notebook we will see how we will forecast the pollution level in the air using Multivariate Time Series Data.</a:t>
            </a:r>
          </a:p>
          <a:p>
            <a:r>
              <a:rPr lang="en-US" sz="2400" b="1" dirty="0">
                <a:solidFill>
                  <a:srgbClr val="FF0000"/>
                </a:solidFill>
              </a:rPr>
              <a:t>1.1 Scope</a:t>
            </a:r>
          </a:p>
          <a:p>
            <a:r>
              <a:rPr lang="en-US" sz="2400" dirty="0"/>
              <a:t>Poor air quality has harmful effects on human health, particularly the respiratory and cardiovascular systems. Pollutants can also damage plants and buildings, and smoke or haze can reduce visibility.</a:t>
            </a:r>
          </a:p>
          <a:p>
            <a:r>
              <a:rPr lang="en-US" sz="2400" b="1" dirty="0">
                <a:solidFill>
                  <a:srgbClr val="FF0000"/>
                </a:solidFill>
              </a:rPr>
              <a:t>1.2 </a:t>
            </a:r>
            <a:r>
              <a:rPr lang="en-US" sz="2400" b="1" dirty="0" err="1" smtClean="0">
                <a:solidFill>
                  <a:srgbClr val="FF0000"/>
                </a:solidFill>
              </a:rPr>
              <a:t>Business_Problem</a:t>
            </a:r>
            <a:endParaRPr lang="en-US" sz="2400" b="1" dirty="0">
              <a:solidFill>
                <a:srgbClr val="FF0000"/>
              </a:solidFill>
            </a:endParaRPr>
          </a:p>
          <a:p>
            <a:r>
              <a:rPr lang="en-US" sz="2400" dirty="0"/>
              <a:t>Air pollution is bad for business. Around 1.2 billion workdays are lost globally each year due to air pollution, which could reach 3.8 billion days by 2060.</a:t>
            </a:r>
          </a:p>
          <a:p>
            <a:r>
              <a:rPr lang="en-US" sz="2400" dirty="0"/>
              <a:t>Employees breathing polluted air are much more likely to get sick and experience reduced cognitive performance.</a:t>
            </a:r>
          </a:p>
        </p:txBody>
      </p:sp>
    </p:spTree>
    <p:extLst>
      <p:ext uri="{BB962C8B-B14F-4D97-AF65-F5344CB8AC3E}">
        <p14:creationId xmlns:p14="http://schemas.microsoft.com/office/powerpoint/2010/main" val="3909637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t="20803" r="2378" b="4910"/>
          <a:stretch/>
        </p:blipFill>
        <p:spPr>
          <a:xfrm>
            <a:off x="-109128" y="992777"/>
            <a:ext cx="12701724" cy="5434149"/>
          </a:xfrm>
          <a:prstGeom prst="rect">
            <a:avLst/>
          </a:prstGeom>
        </p:spPr>
      </p:pic>
    </p:spTree>
    <p:extLst>
      <p:ext uri="{BB962C8B-B14F-4D97-AF65-F5344CB8AC3E}">
        <p14:creationId xmlns:p14="http://schemas.microsoft.com/office/powerpoint/2010/main" val="2525694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5625" r="571" b="4732"/>
          <a:stretch/>
        </p:blipFill>
        <p:spPr>
          <a:xfrm>
            <a:off x="-278947" y="1227909"/>
            <a:ext cx="12936855" cy="5094514"/>
          </a:xfrm>
          <a:prstGeom prst="rect">
            <a:avLst/>
          </a:prstGeom>
        </p:spPr>
      </p:pic>
    </p:spTree>
    <p:extLst>
      <p:ext uri="{BB962C8B-B14F-4D97-AF65-F5344CB8AC3E}">
        <p14:creationId xmlns:p14="http://schemas.microsoft.com/office/powerpoint/2010/main" val="2178830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9018" r="1073" b="5447"/>
          <a:stretch/>
        </p:blipFill>
        <p:spPr>
          <a:xfrm>
            <a:off x="-409575" y="1162594"/>
            <a:ext cx="12871541" cy="5525589"/>
          </a:xfrm>
          <a:prstGeom prst="rect">
            <a:avLst/>
          </a:prstGeom>
        </p:spPr>
      </p:pic>
    </p:spTree>
    <p:extLst>
      <p:ext uri="{BB962C8B-B14F-4D97-AF65-F5344CB8AC3E}">
        <p14:creationId xmlns:p14="http://schemas.microsoft.com/office/powerpoint/2010/main" val="1009015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1339" r="1876" b="4375"/>
          <a:stretch/>
        </p:blipFill>
        <p:spPr>
          <a:xfrm>
            <a:off x="-122193" y="1123406"/>
            <a:ext cx="12767038" cy="5434150"/>
          </a:xfrm>
          <a:prstGeom prst="rect">
            <a:avLst/>
          </a:prstGeom>
        </p:spPr>
      </p:pic>
    </p:spTree>
    <p:extLst>
      <p:ext uri="{BB962C8B-B14F-4D97-AF65-F5344CB8AC3E}">
        <p14:creationId xmlns:p14="http://schemas.microsoft.com/office/powerpoint/2010/main" val="3644491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361" t="21348" r="12289" b="5449"/>
          <a:stretch/>
        </p:blipFill>
        <p:spPr>
          <a:xfrm>
            <a:off x="-522619" y="1249679"/>
            <a:ext cx="12455539" cy="5507948"/>
          </a:xfrm>
          <a:prstGeom prst="rect">
            <a:avLst/>
          </a:prstGeom>
        </p:spPr>
      </p:pic>
    </p:spTree>
    <p:extLst>
      <p:ext uri="{BB962C8B-B14F-4D97-AF65-F5344CB8AC3E}">
        <p14:creationId xmlns:p14="http://schemas.microsoft.com/office/powerpoint/2010/main" val="790442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28600" y="636285"/>
            <a:ext cx="11963400" cy="62913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0" tIns="158700" rIns="3174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smtClean="0">
                <a:ln>
                  <a:noFill/>
                </a:ln>
                <a:solidFill>
                  <a:srgbClr val="C00000"/>
                </a:solidFill>
                <a:effectLst/>
                <a:latin typeface="Courier New" panose="02070309020205020404" pitchFamily="49" charset="0"/>
                <a:cs typeface="Courier New" panose="02070309020205020404" pitchFamily="49" charset="0"/>
              </a:rPr>
              <a:t>IMPORTANT KEY POINTS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002060"/>
                </a:solidFill>
                <a:effectLst/>
                <a:latin typeface="Courier New" panose="02070309020205020404" pitchFamily="49" charset="0"/>
                <a:cs typeface="Courier New" panose="02070309020205020404" pitchFamily="49" charset="0"/>
              </a:rPr>
              <a:t>``PROBLEMS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cs typeface="Courier New" panose="02070309020205020404" pitchFamily="49" charset="0"/>
              </a:rPr>
              <a:t>1. As per the Central pollution Control Board our data has a value above satisfactory level.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cs typeface="Courier New" panose="02070309020205020404" pitchFamily="49" charset="0"/>
              </a:rPr>
              <a:t>2. In ``2012`` is the most polluted year among all. Here central board level of high is only </a:t>
            </a:r>
            <a:r>
              <a:rPr kumimoji="0" lang="en-US" altLang="en-US" sz="2400" b="0" i="0" u="none" strike="noStrike" cap="none" normalizeH="0" baseline="0" dirty="0" err="1" smtClean="0">
                <a:ln>
                  <a:noFill/>
                </a:ln>
                <a:solidFill>
                  <a:srgbClr val="000000"/>
                </a:solidFill>
                <a:effectLst/>
                <a:cs typeface="Courier New" panose="02070309020205020404" pitchFamily="49" charset="0"/>
              </a:rPr>
              <a:t>upto</a:t>
            </a:r>
            <a:r>
              <a:rPr kumimoji="0" lang="en-US" altLang="en-US" sz="2400" b="0" i="0" u="none" strike="noStrike" cap="none" normalizeH="0" baseline="0" dirty="0" smtClean="0">
                <a:ln>
                  <a:noFill/>
                </a:ln>
                <a:solidFill>
                  <a:srgbClr val="000000"/>
                </a:solidFill>
                <a:effectLst/>
                <a:cs typeface="Courier New" panose="02070309020205020404" pitchFamily="49" charset="0"/>
              </a:rPr>
              <a:t> 500 but here above the estimation so considered this as a most polluted year.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cs typeface="Courier New" panose="02070309020205020404" pitchFamily="49" charset="0"/>
              </a:rPr>
              <a:t>3. Among them </a:t>
            </a:r>
            <a:r>
              <a:rPr kumimoji="0" lang="en-US" altLang="en-US" sz="2400" b="0" i="0" u="none" strike="noStrike" cap="none" normalizeH="0" baseline="0" dirty="0" err="1" smtClean="0">
                <a:ln>
                  <a:noFill/>
                </a:ln>
                <a:solidFill>
                  <a:srgbClr val="000000"/>
                </a:solidFill>
                <a:effectLst/>
                <a:cs typeface="Courier New" panose="02070309020205020404" pitchFamily="49" charset="0"/>
              </a:rPr>
              <a:t>january</a:t>
            </a:r>
            <a:r>
              <a:rPr kumimoji="0" lang="en-US" altLang="en-US" sz="2400" b="0" i="0" u="none" strike="noStrike" cap="none" normalizeH="0" baseline="0" dirty="0" smtClean="0">
                <a:ln>
                  <a:noFill/>
                </a:ln>
                <a:solidFill>
                  <a:srgbClr val="000000"/>
                </a:solidFill>
                <a:effectLst/>
                <a:cs typeface="Courier New" panose="02070309020205020404" pitchFamily="49" charset="0"/>
              </a:rPr>
              <a:t> month had a lot. In this month many important days including new year celebration for world wide and republic day celebration for India level and ``Pongal`` festival for State level.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cs typeface="Courier New" panose="02070309020205020404" pitchFamily="49" charset="0"/>
              </a:rPr>
              <a:t> 4. When we see the month first 4 and last 3 only had more pollution level. Let us consider ``</a:t>
            </a:r>
            <a:r>
              <a:rPr kumimoji="0" lang="en-US" altLang="en-US" sz="2400" b="0" i="0" u="none" strike="noStrike" cap="none" normalizeH="0" baseline="0" dirty="0" err="1" smtClean="0">
                <a:ln>
                  <a:noFill/>
                </a:ln>
                <a:solidFill>
                  <a:srgbClr val="000000"/>
                </a:solidFill>
                <a:effectLst/>
                <a:cs typeface="Courier New" panose="02070309020205020404" pitchFamily="49" charset="0"/>
              </a:rPr>
              <a:t>December``month</a:t>
            </a:r>
            <a:r>
              <a:rPr kumimoji="0" lang="en-US" altLang="en-US" sz="2400" b="0" i="0" u="none" strike="noStrike" cap="none" normalizeH="0" baseline="0" dirty="0" smtClean="0">
                <a:ln>
                  <a:noFill/>
                </a:ln>
                <a:solidFill>
                  <a:srgbClr val="000000"/>
                </a:solidFill>
                <a:effectLst/>
                <a:cs typeface="Courier New" panose="02070309020205020404" pitchFamily="49" charset="0"/>
              </a:rPr>
              <a:t> we are celebrating ``Christmas`` which was celebrated by worldwide.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cs typeface="Courier New" panose="02070309020205020404" pitchFamily="49" charset="0"/>
              </a:rPr>
              <a:t>5. From this </a:t>
            </a:r>
            <a:r>
              <a:rPr kumimoji="0" lang="en-US" altLang="en-US" sz="2400" b="0" i="0" u="none" strike="noStrike" cap="none" normalizeH="0" baseline="0" dirty="0" err="1" smtClean="0">
                <a:ln>
                  <a:noFill/>
                </a:ln>
                <a:solidFill>
                  <a:srgbClr val="000000"/>
                </a:solidFill>
                <a:effectLst/>
                <a:cs typeface="Courier New" panose="02070309020205020404" pitchFamily="49" charset="0"/>
              </a:rPr>
              <a:t>groupby</a:t>
            </a:r>
            <a:r>
              <a:rPr kumimoji="0" lang="en-US" altLang="en-US" sz="2400" b="0" i="0" u="none" strike="noStrike" cap="none" normalizeH="0" baseline="0" dirty="0" smtClean="0">
                <a:ln>
                  <a:noFill/>
                </a:ln>
                <a:solidFill>
                  <a:srgbClr val="000000"/>
                </a:solidFill>
                <a:effectLst/>
                <a:cs typeface="Courier New" panose="02070309020205020404" pitchFamily="49" charset="0"/>
              </a:rPr>
              <a:t> In the year ``2012`` ``January`` month 23 </a:t>
            </a:r>
            <a:r>
              <a:rPr kumimoji="0" lang="en-US" altLang="en-US" sz="2400" b="0" i="0" u="none" strike="noStrike" cap="none" normalizeH="0" baseline="0" dirty="0" err="1" smtClean="0">
                <a:ln>
                  <a:noFill/>
                </a:ln>
                <a:solidFill>
                  <a:srgbClr val="000000"/>
                </a:solidFill>
                <a:effectLst/>
                <a:cs typeface="Courier New" panose="02070309020205020404" pitchFamily="49" charset="0"/>
              </a:rPr>
              <a:t>rd</a:t>
            </a:r>
            <a:r>
              <a:rPr kumimoji="0" lang="en-US" altLang="en-US" sz="2400" b="0" i="0" u="none" strike="noStrike" cap="none" normalizeH="0" baseline="0" dirty="0" smtClean="0">
                <a:ln>
                  <a:noFill/>
                </a:ln>
                <a:solidFill>
                  <a:srgbClr val="000000"/>
                </a:solidFill>
                <a:effectLst/>
                <a:cs typeface="Courier New" panose="02070309020205020404" pitchFamily="49" charset="0"/>
              </a:rPr>
              <a:t> is a Monday. Monday all of them returning school, offices, etc.. So in terms of days Monday had most pollution level.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cs typeface="Courier New" panose="02070309020205020404" pitchFamily="49" charset="0"/>
              </a:rPr>
              <a:t>6. The second highest level of pollution in the year ``2010`` ''</a:t>
            </a:r>
            <a:r>
              <a:rPr kumimoji="0" lang="en-US" altLang="en-US" sz="2400" b="0" i="0" u="none" strike="noStrike" cap="none" normalizeH="0" baseline="0" dirty="0" err="1" smtClean="0">
                <a:ln>
                  <a:noFill/>
                </a:ln>
                <a:solidFill>
                  <a:srgbClr val="000000"/>
                </a:solidFill>
                <a:effectLst/>
                <a:cs typeface="Courier New" panose="02070309020205020404" pitchFamily="49" charset="0"/>
              </a:rPr>
              <a:t>Febrary</a:t>
            </a:r>
            <a:r>
              <a:rPr kumimoji="0" lang="en-US" altLang="en-US" sz="2400" b="0" i="0" u="none" strike="noStrike" cap="none" normalizeH="0" baseline="0" dirty="0" smtClean="0">
                <a:ln>
                  <a:noFill/>
                </a:ln>
                <a:solidFill>
                  <a:srgbClr val="000000"/>
                </a:solidFill>
                <a:effectLst/>
                <a:cs typeface="Courier New" panose="02070309020205020404" pitchFamily="49" charset="0"/>
              </a:rPr>
              <a:t>`` month 14th is the 2nd highest that is ``</a:t>
            </a:r>
            <a:r>
              <a:rPr kumimoji="0" lang="en-US" altLang="en-US" sz="2400" b="0" i="0" u="none" strike="noStrike" cap="none" normalizeH="0" baseline="0" dirty="0" err="1" smtClean="0">
                <a:ln>
                  <a:noFill/>
                </a:ln>
                <a:solidFill>
                  <a:srgbClr val="000000"/>
                </a:solidFill>
                <a:effectLst/>
                <a:cs typeface="Courier New" panose="02070309020205020404" pitchFamily="49" charset="0"/>
              </a:rPr>
              <a:t>Valentinesday</a:t>
            </a:r>
            <a:r>
              <a:rPr kumimoji="0" lang="en-US" altLang="en-US" sz="2400" b="0" i="0" u="none" strike="noStrike" cap="none" normalizeH="0" baseline="0" dirty="0" smtClean="0">
                <a:ln>
                  <a:noFill/>
                </a:ln>
                <a:solidFill>
                  <a:srgbClr val="000000"/>
                </a:solidFill>
                <a:effectLst/>
                <a:cs typeface="Courier New" panose="02070309020205020404" pitchFamily="49" charset="0"/>
              </a:rPr>
              <a:t>`` which was celebrated by whole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cs typeface="Courier New" panose="02070309020205020404" pitchFamily="49" charset="0"/>
              </a:rPr>
              <a:t> 7. The Third highest level of pollution in the year ``2013`` `` January`` month 12th that is ``</a:t>
            </a:r>
            <a:r>
              <a:rPr kumimoji="0" lang="en-US" altLang="en-US" sz="2400" b="0" i="0" u="none" strike="noStrike" cap="none" normalizeH="0" baseline="0" dirty="0" err="1" smtClean="0">
                <a:ln>
                  <a:noFill/>
                </a:ln>
                <a:solidFill>
                  <a:srgbClr val="000000"/>
                </a:solidFill>
                <a:effectLst/>
                <a:cs typeface="Courier New" panose="02070309020205020404" pitchFamily="49" charset="0"/>
              </a:rPr>
              <a:t>saturday</a:t>
            </a:r>
            <a:r>
              <a:rPr kumimoji="0" lang="en-US" altLang="en-US" sz="2400" b="0" i="0" u="none" strike="noStrike" cap="none" normalizeH="0" baseline="0" dirty="0" smtClean="0">
                <a:ln>
                  <a:noFill/>
                </a:ln>
                <a:solidFill>
                  <a:srgbClr val="000000"/>
                </a:solidFill>
                <a:effectLst/>
                <a:cs typeface="Courier New" panose="02070309020205020404" pitchFamily="49" charset="0"/>
              </a:rPr>
              <a:t>``. </a:t>
            </a:r>
          </a:p>
        </p:txBody>
      </p:sp>
    </p:spTree>
    <p:extLst>
      <p:ext uri="{BB962C8B-B14F-4D97-AF65-F5344CB8AC3E}">
        <p14:creationId xmlns:p14="http://schemas.microsoft.com/office/powerpoint/2010/main" val="157656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1554479"/>
            <a:ext cx="11323320" cy="4985980"/>
          </a:xfrm>
          <a:prstGeom prst="rect">
            <a:avLst/>
          </a:prstGeom>
        </p:spPr>
        <p:txBody>
          <a:bodyPr wrap="square">
            <a:spAutoFit/>
          </a:bodyPr>
          <a:lstStyle/>
          <a:p>
            <a:r>
              <a:rPr lang="en-IN" sz="4800" b="1" i="1" dirty="0">
                <a:solidFill>
                  <a:srgbClr val="FF0000"/>
                </a:solidFill>
              </a:rPr>
              <a:t>``Effects`` </a:t>
            </a:r>
          </a:p>
          <a:p>
            <a:r>
              <a:rPr lang="en-IN" dirty="0"/>
              <a:t>    </a:t>
            </a:r>
          </a:p>
          <a:p>
            <a:r>
              <a:rPr lang="en-IN" dirty="0"/>
              <a:t>    </a:t>
            </a:r>
          </a:p>
          <a:p>
            <a:r>
              <a:rPr lang="en-IN" dirty="0"/>
              <a:t>                    1</a:t>
            </a:r>
            <a:r>
              <a:rPr lang="en-IN" sz="2400" dirty="0"/>
              <a:t>. Cardiovascular Diseases,</a:t>
            </a:r>
          </a:p>
          <a:p>
            <a:r>
              <a:rPr lang="en-IN" sz="2400" dirty="0"/>
              <a:t>                       Cancer.</a:t>
            </a:r>
          </a:p>
          <a:p>
            <a:r>
              <a:rPr lang="en-IN" sz="2400" dirty="0"/>
              <a:t>                       Neurological Disorders.</a:t>
            </a:r>
          </a:p>
          <a:p>
            <a:r>
              <a:rPr lang="en-IN" sz="2400" dirty="0"/>
              <a:t>                       Gastrointestinal Disorders.</a:t>
            </a:r>
          </a:p>
          <a:p>
            <a:r>
              <a:rPr lang="en-IN" sz="2400" dirty="0"/>
              <a:t>                       Kidney Diseases.</a:t>
            </a:r>
          </a:p>
          <a:p>
            <a:r>
              <a:rPr lang="en-IN" sz="2400" dirty="0"/>
              <a:t>                       Liver Diseases.</a:t>
            </a:r>
          </a:p>
          <a:p>
            <a:r>
              <a:rPr lang="en-IN" sz="2400" dirty="0"/>
              <a:t>                       Skin Diseases.</a:t>
            </a:r>
          </a:p>
          <a:p>
            <a:r>
              <a:rPr lang="en-IN" sz="2400" dirty="0"/>
              <a:t>                       Asthma.                  </a:t>
            </a:r>
          </a:p>
          <a:p>
            <a:r>
              <a:rPr lang="en-IN" sz="2400" dirty="0"/>
              <a:t>        These are the some of the major diseases caused by air pollution.  </a:t>
            </a:r>
          </a:p>
          <a:p>
            <a:r>
              <a:rPr lang="en-IN" dirty="0"/>
              <a:t> </a:t>
            </a:r>
          </a:p>
        </p:txBody>
      </p:sp>
    </p:spTree>
    <p:extLst>
      <p:ext uri="{BB962C8B-B14F-4D97-AF65-F5344CB8AC3E}">
        <p14:creationId xmlns:p14="http://schemas.microsoft.com/office/powerpoint/2010/main" val="4084891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4840" y="335846"/>
            <a:ext cx="11094720" cy="6647974"/>
          </a:xfrm>
          <a:prstGeom prst="rect">
            <a:avLst/>
          </a:prstGeom>
        </p:spPr>
        <p:txBody>
          <a:bodyPr wrap="square">
            <a:spAutoFit/>
          </a:bodyPr>
          <a:lstStyle/>
          <a:p>
            <a:r>
              <a:rPr lang="en-IN" dirty="0"/>
              <a:t> </a:t>
            </a:r>
          </a:p>
          <a:p>
            <a:r>
              <a:rPr lang="en-IN" dirty="0"/>
              <a:t>    ``</a:t>
            </a:r>
            <a:r>
              <a:rPr lang="en-IN" sz="3600" b="1" i="1" dirty="0">
                <a:solidFill>
                  <a:srgbClr val="FF0000"/>
                </a:solidFill>
              </a:rPr>
              <a:t>Solutions</a:t>
            </a:r>
            <a:r>
              <a:rPr lang="en-IN" dirty="0"/>
              <a:t>``</a:t>
            </a:r>
          </a:p>
          <a:p>
            <a:r>
              <a:rPr lang="en-IN" dirty="0"/>
              <a:t>    </a:t>
            </a:r>
          </a:p>
          <a:p>
            <a:r>
              <a:rPr lang="en-IN" dirty="0"/>
              <a:t>    </a:t>
            </a:r>
          </a:p>
          <a:p>
            <a:r>
              <a:rPr lang="en-IN" sz="2400" dirty="0"/>
              <a:t>               1. Raising awareness: Raising awareness about the health impacts of air pollution and encouraging individuals to take action can help build public support for policies and initiatives to reduce air pollution.</a:t>
            </a:r>
          </a:p>
          <a:p>
            <a:r>
              <a:rPr lang="en-IN" sz="2400" dirty="0"/>
              <a:t>    </a:t>
            </a:r>
          </a:p>
          <a:p>
            <a:r>
              <a:rPr lang="en-IN" sz="2400" dirty="0"/>
              <a:t>               2. The above mentioned days are more polluted days and months. Taking consideration into that days and take preventive measures for future days</a:t>
            </a:r>
          </a:p>
          <a:p>
            <a:r>
              <a:rPr lang="en-IN" sz="2400" dirty="0"/>
              <a:t>        </a:t>
            </a:r>
          </a:p>
          <a:p>
            <a:r>
              <a:rPr lang="en-IN" sz="2400" dirty="0"/>
              <a:t>               3. Planting trees: Trees absorb carbon dioxide and other pollutants from the air, making them an effective natural solution to air pollution. Planting more trees in urban areas can also help reduce the urban heat island effect.</a:t>
            </a:r>
          </a:p>
          <a:p>
            <a:r>
              <a:rPr lang="en-IN" sz="2400" dirty="0"/>
              <a:t>               </a:t>
            </a:r>
          </a:p>
          <a:p>
            <a:r>
              <a:rPr lang="en-IN" sz="2400" dirty="0"/>
              <a:t>               4. Improving indoor air quality: Indoor air pollution can also be a problem, especially in homes with poor ventilation. Improving indoor air quality through better ventilation and air filtration systems can help reduce exposure to pollutants.</a:t>
            </a:r>
          </a:p>
        </p:txBody>
      </p:sp>
    </p:spTree>
    <p:extLst>
      <p:ext uri="{BB962C8B-B14F-4D97-AF65-F5344CB8AC3E}">
        <p14:creationId xmlns:p14="http://schemas.microsoft.com/office/powerpoint/2010/main" val="3147109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i="1" dirty="0">
                <a:solidFill>
                  <a:srgbClr val="FF0000"/>
                </a:solidFill>
              </a:rPr>
              <a:t>1.6 </a:t>
            </a:r>
            <a:r>
              <a:rPr lang="en-IN" sz="4000" b="1" i="1" dirty="0" err="1">
                <a:solidFill>
                  <a:srgbClr val="FF0000"/>
                </a:solidFill>
              </a:rPr>
              <a:t>Granger_Casuality_test</a:t>
            </a:r>
            <a:r>
              <a:rPr lang="en-IN" sz="4000" b="1" i="1" dirty="0">
                <a:solidFill>
                  <a:srgbClr val="FF0000"/>
                </a:solidFill>
              </a:rPr>
              <a:t/>
            </a:r>
            <a:br>
              <a:rPr lang="en-IN" sz="4000" b="1" i="1" dirty="0">
                <a:solidFill>
                  <a:srgbClr val="FF0000"/>
                </a:solidFill>
              </a:rPr>
            </a:br>
            <a:endParaRPr lang="en-IN" sz="4000" i="1" dirty="0">
              <a:solidFill>
                <a:srgbClr val="FF0000"/>
              </a:solidFill>
            </a:endParaRPr>
          </a:p>
        </p:txBody>
      </p:sp>
      <p:sp>
        <p:nvSpPr>
          <p:cNvPr id="3" name="Content Placeholder 2"/>
          <p:cNvSpPr>
            <a:spLocks noGrp="1"/>
          </p:cNvSpPr>
          <p:nvPr>
            <p:ph sz="quarter" idx="13"/>
          </p:nvPr>
        </p:nvSpPr>
        <p:spPr/>
        <p:txBody>
          <a:bodyPr>
            <a:normAutofit/>
          </a:bodyPr>
          <a:lstStyle/>
          <a:p>
            <a:r>
              <a:rPr lang="en-US" sz="2400" i="1" dirty="0"/>
              <a:t>Granger causality test is a statistical test that determines if one time series is useful in forecasting another time series</a:t>
            </a:r>
            <a:r>
              <a:rPr lang="en-US" sz="2400" i="1" dirty="0" smtClean="0"/>
              <a:t>.</a:t>
            </a:r>
          </a:p>
          <a:p>
            <a:r>
              <a:rPr lang="en-US" sz="2400" i="1" dirty="0" smtClean="0"/>
              <a:t> </a:t>
            </a:r>
            <a:r>
              <a:rPr lang="en-US" sz="2400" i="1" dirty="0"/>
              <a:t>It tests the null hypothesis that the coefficients of the past values of one time series in a regression equation are zero, indicating that the past values of that time series do not significantly contribute to predicting the other time series.</a:t>
            </a:r>
            <a:endParaRPr lang="en-IN" sz="2400" i="1" dirty="0"/>
          </a:p>
        </p:txBody>
      </p:sp>
    </p:spTree>
    <p:extLst>
      <p:ext uri="{BB962C8B-B14F-4D97-AF65-F5344CB8AC3E}">
        <p14:creationId xmlns:p14="http://schemas.microsoft.com/office/powerpoint/2010/main" val="3216595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7067" r="1859" b="9711"/>
          <a:stretch/>
        </p:blipFill>
        <p:spPr>
          <a:xfrm>
            <a:off x="-409575" y="457200"/>
            <a:ext cx="12875895" cy="5913120"/>
          </a:xfrm>
          <a:prstGeom prst="rect">
            <a:avLst/>
          </a:prstGeom>
        </p:spPr>
      </p:pic>
    </p:spTree>
    <p:extLst>
      <p:ext uri="{BB962C8B-B14F-4D97-AF65-F5344CB8AC3E}">
        <p14:creationId xmlns:p14="http://schemas.microsoft.com/office/powerpoint/2010/main" val="4026282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913775" y="618517"/>
            <a:ext cx="10364451" cy="504889"/>
          </a:xfrm>
        </p:spPr>
        <p:txBody>
          <a:bodyPr>
            <a:normAutofit fontScale="90000"/>
          </a:bodyPr>
          <a:lstStyle/>
          <a:p>
            <a:r>
              <a:rPr lang="en-US" dirty="0" smtClean="0"/>
              <a:t>Required libraries</a:t>
            </a:r>
            <a:endParaRPr lang="en-IN" dirty="0"/>
          </a:p>
        </p:txBody>
      </p:sp>
      <p:pic>
        <p:nvPicPr>
          <p:cNvPr id="15" name="Content Placeholder 1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371599"/>
            <a:ext cx="6096000" cy="5355772"/>
          </a:xfrm>
        </p:spPr>
      </p:pic>
      <p:pic>
        <p:nvPicPr>
          <p:cNvPr id="16" name="Content Placeholder 1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172199" y="1632857"/>
            <a:ext cx="5910943" cy="5094514"/>
          </a:xfrm>
        </p:spPr>
      </p:pic>
    </p:spTree>
    <p:extLst>
      <p:ext uri="{BB962C8B-B14F-4D97-AF65-F5344CB8AC3E}">
        <p14:creationId xmlns:p14="http://schemas.microsoft.com/office/powerpoint/2010/main" val="2511707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solidFill>
                  <a:srgbClr val="FF0000"/>
                </a:solidFill>
              </a:rPr>
              <a:t>1.7 </a:t>
            </a:r>
            <a:r>
              <a:rPr lang="en-IN" b="1" i="1" dirty="0" err="1">
                <a:solidFill>
                  <a:srgbClr val="FF0000"/>
                </a:solidFill>
              </a:rPr>
              <a:t>Cointegration_Test</a:t>
            </a:r>
            <a:r>
              <a:rPr lang="en-IN" b="1" dirty="0"/>
              <a:t/>
            </a:r>
            <a:br>
              <a:rPr lang="en-IN" b="1" dirty="0"/>
            </a:br>
            <a:endParaRPr lang="en-IN" dirty="0"/>
          </a:p>
        </p:txBody>
      </p:sp>
      <p:sp>
        <p:nvSpPr>
          <p:cNvPr id="3" name="Content Placeholder 2"/>
          <p:cNvSpPr>
            <a:spLocks noGrp="1"/>
          </p:cNvSpPr>
          <p:nvPr>
            <p:ph sz="quarter" idx="13"/>
          </p:nvPr>
        </p:nvSpPr>
        <p:spPr>
          <a:xfrm>
            <a:off x="913774" y="2367092"/>
            <a:ext cx="10363826" cy="4308028"/>
          </a:xfrm>
        </p:spPr>
        <p:txBody>
          <a:bodyPr>
            <a:normAutofit fontScale="85000" lnSpcReduction="20000"/>
          </a:bodyPr>
          <a:lstStyle/>
          <a:p>
            <a:r>
              <a:rPr lang="en-US" sz="2100" i="1" dirty="0" err="1"/>
              <a:t>Cointegration</a:t>
            </a:r>
            <a:r>
              <a:rPr lang="en-US" sz="2100" i="1" dirty="0"/>
              <a:t> test is a statistical test used to check the presence of a long-run relationship between two or more non-stationary time series. It is used when two or more time series are highly correlated in the short run, but not in the long run.</a:t>
            </a:r>
          </a:p>
          <a:p>
            <a:r>
              <a:rPr lang="en-US" sz="2100" i="1" dirty="0"/>
              <a:t>The steps involved in a </a:t>
            </a:r>
            <a:r>
              <a:rPr lang="en-US" sz="2100" i="1" dirty="0" err="1"/>
              <a:t>cointegration</a:t>
            </a:r>
            <a:r>
              <a:rPr lang="en-US" sz="2100" i="1" dirty="0"/>
              <a:t> test are as follows:</a:t>
            </a:r>
          </a:p>
          <a:p>
            <a:r>
              <a:rPr lang="en-US" sz="2100" i="1" dirty="0"/>
              <a:t>Check if the individual time series are stationary using a unit root test, such as the Augmented Dickey-Fuller (ADF) test.</a:t>
            </a:r>
          </a:p>
          <a:p>
            <a:r>
              <a:rPr lang="en-US" sz="2100" i="1" dirty="0"/>
              <a:t>If any of the time series are found to be non-stationary, take the first difference of the series to make them stationary.</a:t>
            </a:r>
          </a:p>
          <a:p>
            <a:r>
              <a:rPr lang="en-US" sz="2100" i="1" dirty="0"/>
              <a:t>Conduct a regression analysis using the stationary time series to test for </a:t>
            </a:r>
            <a:r>
              <a:rPr lang="en-US" sz="2100" i="1" dirty="0" err="1"/>
              <a:t>cointegration</a:t>
            </a:r>
            <a:r>
              <a:rPr lang="en-US" sz="2100" i="1" dirty="0"/>
              <a:t>. This can be done using techniques such as the Johansen test or the Engle-Granger two-step method.</a:t>
            </a:r>
          </a:p>
          <a:p>
            <a:r>
              <a:rPr lang="en-US" sz="2100" i="1" dirty="0"/>
              <a:t>If </a:t>
            </a:r>
            <a:r>
              <a:rPr lang="en-US" sz="2100" i="1" dirty="0" err="1"/>
              <a:t>cointegration</a:t>
            </a:r>
            <a:r>
              <a:rPr lang="en-US" sz="2100" i="1" dirty="0"/>
              <a:t> is detected, interpret the result as indicating that there exists a long-run relationship between the time series.</a:t>
            </a:r>
          </a:p>
          <a:p>
            <a:endParaRPr lang="en-IN" dirty="0"/>
          </a:p>
        </p:txBody>
      </p:sp>
    </p:spTree>
    <p:extLst>
      <p:ext uri="{BB962C8B-B14F-4D97-AF65-F5344CB8AC3E}">
        <p14:creationId xmlns:p14="http://schemas.microsoft.com/office/powerpoint/2010/main" val="2547164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3333" r="571" b="8542"/>
          <a:stretch/>
        </p:blipFill>
        <p:spPr>
          <a:xfrm>
            <a:off x="-409575" y="1478280"/>
            <a:ext cx="12936855" cy="4983480"/>
          </a:xfrm>
          <a:prstGeom prst="rect">
            <a:avLst/>
          </a:prstGeom>
        </p:spPr>
      </p:pic>
    </p:spTree>
    <p:extLst>
      <p:ext uri="{BB962C8B-B14F-4D97-AF65-F5344CB8AC3E}">
        <p14:creationId xmlns:p14="http://schemas.microsoft.com/office/powerpoint/2010/main" val="4001592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2708" r="4787" b="7500"/>
          <a:stretch/>
        </p:blipFill>
        <p:spPr>
          <a:xfrm>
            <a:off x="0" y="1173480"/>
            <a:ext cx="12388215" cy="5105400"/>
          </a:xfrm>
          <a:prstGeom prst="rect">
            <a:avLst/>
          </a:prstGeom>
        </p:spPr>
      </p:pic>
    </p:spTree>
    <p:extLst>
      <p:ext uri="{BB962C8B-B14F-4D97-AF65-F5344CB8AC3E}">
        <p14:creationId xmlns:p14="http://schemas.microsoft.com/office/powerpoint/2010/main" val="4206568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5833" r="1742" b="6458"/>
          <a:stretch/>
        </p:blipFill>
        <p:spPr>
          <a:xfrm>
            <a:off x="-211455" y="1066800"/>
            <a:ext cx="12784455" cy="4953000"/>
          </a:xfrm>
          <a:prstGeom prst="rect">
            <a:avLst/>
          </a:prstGeom>
        </p:spPr>
      </p:pic>
    </p:spTree>
    <p:extLst>
      <p:ext uri="{BB962C8B-B14F-4D97-AF65-F5344CB8AC3E}">
        <p14:creationId xmlns:p14="http://schemas.microsoft.com/office/powerpoint/2010/main" val="454643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6042" r="2562" b="4167"/>
          <a:stretch/>
        </p:blipFill>
        <p:spPr>
          <a:xfrm>
            <a:off x="-211455" y="944880"/>
            <a:ext cx="12677775" cy="5105400"/>
          </a:xfrm>
          <a:prstGeom prst="rect">
            <a:avLst/>
          </a:prstGeom>
        </p:spPr>
      </p:pic>
    </p:spTree>
    <p:extLst>
      <p:ext uri="{BB962C8B-B14F-4D97-AF65-F5344CB8AC3E}">
        <p14:creationId xmlns:p14="http://schemas.microsoft.com/office/powerpoint/2010/main" val="1392284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6250" r="-1420" b="16041"/>
          <a:stretch/>
        </p:blipFill>
        <p:spPr>
          <a:xfrm>
            <a:off x="-211455" y="1965960"/>
            <a:ext cx="12266295" cy="3489960"/>
          </a:xfrm>
          <a:prstGeom prst="rect">
            <a:avLst/>
          </a:prstGeom>
        </p:spPr>
      </p:pic>
    </p:spTree>
    <p:extLst>
      <p:ext uri="{BB962C8B-B14F-4D97-AF65-F5344CB8AC3E}">
        <p14:creationId xmlns:p14="http://schemas.microsoft.com/office/powerpoint/2010/main" val="1113664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5000" r="2563" b="5833"/>
          <a:stretch/>
        </p:blipFill>
        <p:spPr>
          <a:xfrm>
            <a:off x="-211455" y="1203960"/>
            <a:ext cx="12677775" cy="5059680"/>
          </a:xfrm>
          <a:prstGeom prst="rect">
            <a:avLst/>
          </a:prstGeom>
        </p:spPr>
      </p:pic>
    </p:spTree>
    <p:extLst>
      <p:ext uri="{BB962C8B-B14F-4D97-AF65-F5344CB8AC3E}">
        <p14:creationId xmlns:p14="http://schemas.microsoft.com/office/powerpoint/2010/main" val="3449387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849" t="23988" r="32704" b="6013"/>
          <a:stretch/>
        </p:blipFill>
        <p:spPr>
          <a:xfrm>
            <a:off x="1249679" y="213360"/>
            <a:ext cx="10018229" cy="6522720"/>
          </a:xfrm>
          <a:prstGeom prst="rect">
            <a:avLst/>
          </a:prstGeom>
        </p:spPr>
      </p:pic>
    </p:spTree>
    <p:extLst>
      <p:ext uri="{BB962C8B-B14F-4D97-AF65-F5344CB8AC3E}">
        <p14:creationId xmlns:p14="http://schemas.microsoft.com/office/powerpoint/2010/main" val="1524428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4167" r="688" b="6667"/>
          <a:stretch/>
        </p:blipFill>
        <p:spPr>
          <a:xfrm>
            <a:off x="-257175" y="1386840"/>
            <a:ext cx="12921615" cy="5059680"/>
          </a:xfrm>
          <a:prstGeom prst="rect">
            <a:avLst/>
          </a:prstGeom>
        </p:spPr>
      </p:pic>
    </p:spTree>
    <p:extLst>
      <p:ext uri="{BB962C8B-B14F-4D97-AF65-F5344CB8AC3E}">
        <p14:creationId xmlns:p14="http://schemas.microsoft.com/office/powerpoint/2010/main" val="1051669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7130" t="24167" r="8301" b="4792"/>
          <a:stretch/>
        </p:blipFill>
        <p:spPr>
          <a:xfrm>
            <a:off x="685800" y="990600"/>
            <a:ext cx="11003280" cy="5196840"/>
          </a:xfrm>
          <a:prstGeom prst="rect">
            <a:avLst/>
          </a:prstGeom>
        </p:spPr>
      </p:pic>
    </p:spTree>
    <p:extLst>
      <p:ext uri="{BB962C8B-B14F-4D97-AF65-F5344CB8AC3E}">
        <p14:creationId xmlns:p14="http://schemas.microsoft.com/office/powerpoint/2010/main" val="418983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003" t="48304" r="4988" b="5089"/>
          <a:stretch/>
        </p:blipFill>
        <p:spPr>
          <a:xfrm>
            <a:off x="-1" y="1554478"/>
            <a:ext cx="12004767" cy="4284619"/>
          </a:xfrm>
          <a:prstGeom prst="rect">
            <a:avLst/>
          </a:prstGeom>
        </p:spPr>
      </p:pic>
    </p:spTree>
    <p:extLst>
      <p:ext uri="{BB962C8B-B14F-4D97-AF65-F5344CB8AC3E}">
        <p14:creationId xmlns:p14="http://schemas.microsoft.com/office/powerpoint/2010/main" val="1735875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248" t="34583" r="10878" b="12916"/>
          <a:stretch/>
        </p:blipFill>
        <p:spPr>
          <a:xfrm>
            <a:off x="731520" y="1508760"/>
            <a:ext cx="10652760" cy="3840480"/>
          </a:xfrm>
          <a:prstGeom prst="rect">
            <a:avLst/>
          </a:prstGeom>
        </p:spPr>
      </p:pic>
    </p:spTree>
    <p:extLst>
      <p:ext uri="{BB962C8B-B14F-4D97-AF65-F5344CB8AC3E}">
        <p14:creationId xmlns:p14="http://schemas.microsoft.com/office/powerpoint/2010/main" val="1322528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4375" r="3616" b="5417"/>
          <a:stretch/>
        </p:blipFill>
        <p:spPr>
          <a:xfrm>
            <a:off x="0" y="1356360"/>
            <a:ext cx="12540615" cy="4404360"/>
          </a:xfrm>
          <a:prstGeom prst="rect">
            <a:avLst/>
          </a:prstGeom>
        </p:spPr>
      </p:pic>
    </p:spTree>
    <p:extLst>
      <p:ext uri="{BB962C8B-B14F-4D97-AF65-F5344CB8AC3E}">
        <p14:creationId xmlns:p14="http://schemas.microsoft.com/office/powerpoint/2010/main" val="1626305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480" y="1325880"/>
            <a:ext cx="10668000" cy="4154984"/>
          </a:xfrm>
          <a:prstGeom prst="rect">
            <a:avLst/>
          </a:prstGeom>
        </p:spPr>
        <p:txBody>
          <a:bodyPr wrap="square">
            <a:spAutoFit/>
          </a:bodyPr>
          <a:lstStyle/>
          <a:p>
            <a:r>
              <a:rPr lang="en-US" sz="4000" b="1" i="1" dirty="0" smtClean="0">
                <a:solidFill>
                  <a:srgbClr val="FF0000"/>
                </a:solidFill>
                <a:latin typeface="arial" panose="020B0604020202020204" pitchFamily="34" charset="0"/>
              </a:rPr>
              <a:t>LSTM MODEL:</a:t>
            </a:r>
          </a:p>
          <a:p>
            <a:endParaRPr lang="en-US" sz="3200" dirty="0">
              <a:solidFill>
                <a:srgbClr val="202124"/>
              </a:solidFill>
              <a:latin typeface="arial" panose="020B0604020202020204" pitchFamily="34" charset="0"/>
            </a:endParaRPr>
          </a:p>
          <a:p>
            <a:r>
              <a:rPr lang="en-US" sz="3200" dirty="0" smtClean="0">
                <a:solidFill>
                  <a:srgbClr val="202124"/>
                </a:solidFill>
                <a:latin typeface="arial" panose="020B0604020202020204" pitchFamily="34" charset="0"/>
              </a:rPr>
              <a:t>“</a:t>
            </a:r>
            <a:r>
              <a:rPr lang="en-US" sz="3200" dirty="0">
                <a:solidFill>
                  <a:srgbClr val="202124"/>
                </a:solidFill>
                <a:latin typeface="arial" panose="020B0604020202020204" pitchFamily="34" charset="0"/>
              </a:rPr>
              <a:t>The LSTM cell adds long-term memory in an even more performant way because it allows even more parameters to be learned. This makes it </a:t>
            </a:r>
            <a:r>
              <a:rPr lang="en-US" sz="3200" b="1" dirty="0">
                <a:solidFill>
                  <a:srgbClr val="202124"/>
                </a:solidFill>
                <a:latin typeface="arial" panose="020B0604020202020204" pitchFamily="34" charset="0"/>
              </a:rPr>
              <a:t>the most powerful [Recurrent Neural Network] to do forecasting</a:t>
            </a:r>
            <a:r>
              <a:rPr lang="en-US" sz="3200" dirty="0">
                <a:solidFill>
                  <a:srgbClr val="202124"/>
                </a:solidFill>
                <a:latin typeface="arial" panose="020B0604020202020204" pitchFamily="34" charset="0"/>
              </a:rPr>
              <a:t>, especially when you have a longer-term trend in your data.</a:t>
            </a:r>
            <a:endParaRPr lang="en-IN" sz="3200" dirty="0"/>
          </a:p>
        </p:txBody>
      </p:sp>
    </p:spTree>
    <p:extLst>
      <p:ext uri="{BB962C8B-B14F-4D97-AF65-F5344CB8AC3E}">
        <p14:creationId xmlns:p14="http://schemas.microsoft.com/office/powerpoint/2010/main" val="509486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2083" r="3383" b="5417"/>
          <a:stretch/>
        </p:blipFill>
        <p:spPr>
          <a:xfrm>
            <a:off x="0" y="1127760"/>
            <a:ext cx="12571095" cy="5303520"/>
          </a:xfrm>
          <a:prstGeom prst="rect">
            <a:avLst/>
          </a:prstGeom>
        </p:spPr>
      </p:pic>
    </p:spTree>
    <p:extLst>
      <p:ext uri="{BB962C8B-B14F-4D97-AF65-F5344CB8AC3E}">
        <p14:creationId xmlns:p14="http://schemas.microsoft.com/office/powerpoint/2010/main" val="3385183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1458" r="1039" b="4792"/>
          <a:stretch/>
        </p:blipFill>
        <p:spPr>
          <a:xfrm>
            <a:off x="-409575" y="1341120"/>
            <a:ext cx="12875895" cy="5394960"/>
          </a:xfrm>
          <a:prstGeom prst="rect">
            <a:avLst/>
          </a:prstGeom>
        </p:spPr>
      </p:pic>
    </p:spTree>
    <p:extLst>
      <p:ext uri="{BB962C8B-B14F-4D97-AF65-F5344CB8AC3E}">
        <p14:creationId xmlns:p14="http://schemas.microsoft.com/office/powerpoint/2010/main" val="2721374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447" t="27083" r="16149" b="4376"/>
          <a:stretch/>
        </p:blipFill>
        <p:spPr>
          <a:xfrm>
            <a:off x="320040" y="109942"/>
            <a:ext cx="11125200" cy="6267450"/>
          </a:xfrm>
          <a:prstGeom prst="rect">
            <a:avLst/>
          </a:prstGeom>
        </p:spPr>
      </p:pic>
    </p:spTree>
    <p:extLst>
      <p:ext uri="{BB962C8B-B14F-4D97-AF65-F5344CB8AC3E}">
        <p14:creationId xmlns:p14="http://schemas.microsoft.com/office/powerpoint/2010/main" val="520414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751" t="22916" r="12401" b="5834"/>
          <a:stretch/>
        </p:blipFill>
        <p:spPr>
          <a:xfrm>
            <a:off x="929639" y="533400"/>
            <a:ext cx="10848875" cy="5806440"/>
          </a:xfrm>
          <a:prstGeom prst="rect">
            <a:avLst/>
          </a:prstGeom>
        </p:spPr>
      </p:pic>
    </p:spTree>
    <p:extLst>
      <p:ext uri="{BB962C8B-B14F-4D97-AF65-F5344CB8AC3E}">
        <p14:creationId xmlns:p14="http://schemas.microsoft.com/office/powerpoint/2010/main" val="3001021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988" t="19792" r="13688" b="6875"/>
          <a:stretch/>
        </p:blipFill>
        <p:spPr>
          <a:xfrm>
            <a:off x="1158240" y="701040"/>
            <a:ext cx="9540240" cy="5364480"/>
          </a:xfrm>
          <a:prstGeom prst="rect">
            <a:avLst/>
          </a:prstGeom>
        </p:spPr>
      </p:pic>
    </p:spTree>
    <p:extLst>
      <p:ext uri="{BB962C8B-B14F-4D97-AF65-F5344CB8AC3E}">
        <p14:creationId xmlns:p14="http://schemas.microsoft.com/office/powerpoint/2010/main" val="2066175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1457" r="4319" b="5000"/>
          <a:stretch/>
        </p:blipFill>
        <p:spPr>
          <a:xfrm>
            <a:off x="0" y="701040"/>
            <a:ext cx="12449175" cy="5379720"/>
          </a:xfrm>
          <a:prstGeom prst="rect">
            <a:avLst/>
          </a:prstGeom>
        </p:spPr>
      </p:pic>
    </p:spTree>
    <p:extLst>
      <p:ext uri="{BB962C8B-B14F-4D97-AF65-F5344CB8AC3E}">
        <p14:creationId xmlns:p14="http://schemas.microsoft.com/office/powerpoint/2010/main" val="3212562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6250" r="4788" b="6250"/>
          <a:stretch/>
        </p:blipFill>
        <p:spPr>
          <a:xfrm>
            <a:off x="-196215" y="1402080"/>
            <a:ext cx="12388215" cy="4937760"/>
          </a:xfrm>
          <a:prstGeom prst="rect">
            <a:avLst/>
          </a:prstGeom>
        </p:spPr>
      </p:pic>
    </p:spTree>
    <p:extLst>
      <p:ext uri="{BB962C8B-B14F-4D97-AF65-F5344CB8AC3E}">
        <p14:creationId xmlns:p14="http://schemas.microsoft.com/office/powerpoint/2010/main" val="759575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899" t="29375" r="10110" b="7768"/>
          <a:stretch/>
        </p:blipFill>
        <p:spPr>
          <a:xfrm>
            <a:off x="0" y="-117566"/>
            <a:ext cx="6897189" cy="3294180"/>
          </a:xfrm>
          <a:prstGeom prst="rect">
            <a:avLst/>
          </a:prstGeom>
        </p:spPr>
      </p:pic>
      <p:pic>
        <p:nvPicPr>
          <p:cNvPr id="3" name="Picture 2"/>
          <p:cNvPicPr>
            <a:picLocks noChangeAspect="1"/>
          </p:cNvPicPr>
          <p:nvPr/>
        </p:nvPicPr>
        <p:blipFill rotWithShape="1">
          <a:blip r:embed="rId3"/>
          <a:srcRect l="15496" t="25089" r="11213" b="11161"/>
          <a:stretch/>
        </p:blipFill>
        <p:spPr>
          <a:xfrm>
            <a:off x="2656114" y="3176614"/>
            <a:ext cx="9535886" cy="3579222"/>
          </a:xfrm>
          <a:prstGeom prst="rect">
            <a:avLst/>
          </a:prstGeom>
        </p:spPr>
      </p:pic>
    </p:spTree>
    <p:extLst>
      <p:ext uri="{BB962C8B-B14F-4D97-AF65-F5344CB8AC3E}">
        <p14:creationId xmlns:p14="http://schemas.microsoft.com/office/powerpoint/2010/main" val="3986700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2917" r="2445" b="3542"/>
          <a:stretch/>
        </p:blipFill>
        <p:spPr>
          <a:xfrm>
            <a:off x="-226695" y="990600"/>
            <a:ext cx="12693015" cy="5379720"/>
          </a:xfrm>
          <a:prstGeom prst="rect">
            <a:avLst/>
          </a:prstGeom>
        </p:spPr>
      </p:pic>
    </p:spTree>
    <p:extLst>
      <p:ext uri="{BB962C8B-B14F-4D97-AF65-F5344CB8AC3E}">
        <p14:creationId xmlns:p14="http://schemas.microsoft.com/office/powerpoint/2010/main" val="1910307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46343"/>
            <a:ext cx="10364452" cy="2511835"/>
          </a:xfrm>
        </p:spPr>
        <p:txBody>
          <a:bodyPr>
            <a:normAutofit/>
          </a:bodyPr>
          <a:lstStyle/>
          <a:p>
            <a:r>
              <a:rPr lang="en-US" sz="9600" b="1" i="1" dirty="0" smtClean="0">
                <a:solidFill>
                  <a:srgbClr val="FF0000"/>
                </a:solidFill>
              </a:rPr>
              <a:t>THANK YOU </a:t>
            </a:r>
            <a:endParaRPr lang="en-IN" sz="9600" b="1" i="1" dirty="0">
              <a:solidFill>
                <a:srgbClr val="FF0000"/>
              </a:solidFill>
            </a:endParaRPr>
          </a:p>
        </p:txBody>
      </p:sp>
      <p:sp>
        <p:nvSpPr>
          <p:cNvPr id="3" name="Text Placeholder 2"/>
          <p:cNvSpPr>
            <a:spLocks noGrp="1"/>
          </p:cNvSpPr>
          <p:nvPr>
            <p:ph type="body" sz="half" idx="2"/>
          </p:nvPr>
        </p:nvSpPr>
        <p:spPr/>
        <p:txBody>
          <a:bodyPr/>
          <a:lstStyle/>
          <a:p>
            <a:endParaRPr lang="en-IN" dirty="0"/>
          </a:p>
        </p:txBody>
      </p:sp>
      <p:pic>
        <p:nvPicPr>
          <p:cNvPr id="4" name="Picture 2" descr="Feel Of Love Flowers at Rs 450/piece | फूल का गुच्छा in Panchkula | ID:  157814399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449576"/>
            <a:ext cx="2143125"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554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496" t="25089" r="11213" b="11161"/>
          <a:stretch/>
        </p:blipFill>
        <p:spPr>
          <a:xfrm>
            <a:off x="0" y="1084217"/>
            <a:ext cx="5852160" cy="3161211"/>
          </a:xfrm>
          <a:prstGeom prst="rect">
            <a:avLst/>
          </a:prstGeom>
        </p:spPr>
      </p:pic>
      <p:pic>
        <p:nvPicPr>
          <p:cNvPr id="3" name="Picture 2"/>
          <p:cNvPicPr>
            <a:picLocks noChangeAspect="1"/>
          </p:cNvPicPr>
          <p:nvPr/>
        </p:nvPicPr>
        <p:blipFill rotWithShape="1">
          <a:blip r:embed="rId3"/>
          <a:srcRect l="16401" t="23125" r="31795" b="5089"/>
          <a:stretch/>
        </p:blipFill>
        <p:spPr>
          <a:xfrm>
            <a:off x="5451566" y="1084217"/>
            <a:ext cx="6740434" cy="5251269"/>
          </a:xfrm>
          <a:prstGeom prst="rect">
            <a:avLst/>
          </a:prstGeom>
        </p:spPr>
      </p:pic>
    </p:spTree>
    <p:extLst>
      <p:ext uri="{BB962C8B-B14F-4D97-AF65-F5344CB8AC3E}">
        <p14:creationId xmlns:p14="http://schemas.microsoft.com/office/powerpoint/2010/main" val="2933576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605" t="30805" r="8001" b="5267"/>
          <a:stretch/>
        </p:blipFill>
        <p:spPr>
          <a:xfrm>
            <a:off x="1031965" y="2181496"/>
            <a:ext cx="9679578" cy="4676504"/>
          </a:xfrm>
          <a:prstGeom prst="rect">
            <a:avLst/>
          </a:prstGeom>
        </p:spPr>
      </p:pic>
      <p:sp>
        <p:nvSpPr>
          <p:cNvPr id="3" name="Title 2"/>
          <p:cNvSpPr>
            <a:spLocks noGrp="1"/>
          </p:cNvSpPr>
          <p:nvPr>
            <p:ph type="title"/>
          </p:nvPr>
        </p:nvSpPr>
        <p:spPr>
          <a:xfrm>
            <a:off x="913775" y="618518"/>
            <a:ext cx="10364451" cy="988214"/>
          </a:xfrm>
        </p:spPr>
        <p:txBody>
          <a:bodyPr>
            <a:normAutofit fontScale="90000"/>
          </a:bodyPr>
          <a:lstStyle/>
          <a:p>
            <a:r>
              <a:rPr lang="en-US" b="1" i="1" dirty="0" smtClean="0">
                <a:solidFill>
                  <a:srgbClr val="FF0000"/>
                </a:solidFill>
              </a:rPr>
              <a:t>This is the Air pollution dataset</a:t>
            </a:r>
            <a:r>
              <a:rPr lang="en-US" b="1" i="1" dirty="0">
                <a:solidFill>
                  <a:srgbClr val="FF0000"/>
                </a:solidFill>
              </a:rPr>
              <a:t>. Data is in hourly basis, at </a:t>
            </a:r>
            <a:r>
              <a:rPr lang="en-US" b="1" i="1" dirty="0" smtClean="0">
                <a:solidFill>
                  <a:srgbClr val="FF0000"/>
                </a:solidFill>
              </a:rPr>
              <a:t>the </a:t>
            </a:r>
            <a:r>
              <a:rPr lang="en-US" b="1" i="1" dirty="0">
                <a:solidFill>
                  <a:srgbClr val="FF0000"/>
                </a:solidFill>
              </a:rPr>
              <a:t>end of every hour.</a:t>
            </a:r>
            <a:endParaRPr lang="en-IN" b="1" i="1" dirty="0">
              <a:solidFill>
                <a:srgbClr val="FF0000"/>
              </a:solidFill>
            </a:endParaRPr>
          </a:p>
        </p:txBody>
      </p:sp>
      <p:sp>
        <p:nvSpPr>
          <p:cNvPr id="4" name="Content Placeholder 3"/>
          <p:cNvSpPr>
            <a:spLocks noGrp="1"/>
          </p:cNvSpPr>
          <p:nvPr>
            <p:ph sz="quarter" idx="13"/>
          </p:nvPr>
        </p:nvSpPr>
        <p:spPr/>
        <p:txBody>
          <a:bodyPr/>
          <a:lstStyle/>
          <a:p>
            <a:endParaRPr lang="en-IN" dirty="0"/>
          </a:p>
        </p:txBody>
      </p:sp>
    </p:spTree>
    <p:extLst>
      <p:ext uri="{BB962C8B-B14F-4D97-AF65-F5344CB8AC3E}">
        <p14:creationId xmlns:p14="http://schemas.microsoft.com/office/powerpoint/2010/main" val="3973675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FF0000"/>
                </a:solidFill>
              </a:rPr>
              <a:t>As we have a wind direction column as categorical so we change this into numerical</a:t>
            </a:r>
            <a:endParaRPr lang="en-IN" b="1" i="1" dirty="0">
              <a:solidFill>
                <a:srgbClr val="FF0000"/>
              </a:solidFill>
            </a:endParaRPr>
          </a:p>
        </p:txBody>
      </p:sp>
      <p:sp>
        <p:nvSpPr>
          <p:cNvPr id="3" name="Content Placeholder 2"/>
          <p:cNvSpPr>
            <a:spLocks noGrp="1"/>
          </p:cNvSpPr>
          <p:nvPr>
            <p:ph sz="quarter" idx="13"/>
          </p:nvPr>
        </p:nvSpPr>
        <p:spPr/>
        <p:txBody>
          <a:bodyPr/>
          <a:lstStyle/>
          <a:p>
            <a:r>
              <a:rPr lang="en-IN" cap="none" dirty="0" smtClean="0"/>
              <a:t>from </a:t>
            </a:r>
            <a:r>
              <a:rPr lang="en-IN" cap="none" dirty="0" err="1" smtClean="0"/>
              <a:t>sklearn.preprocessing</a:t>
            </a:r>
            <a:r>
              <a:rPr lang="en-IN" cap="none" dirty="0" smtClean="0"/>
              <a:t> import </a:t>
            </a:r>
            <a:r>
              <a:rPr lang="en-IN" cap="none" dirty="0" err="1" smtClean="0"/>
              <a:t>labelencoder</a:t>
            </a:r>
            <a:endParaRPr lang="en-IN" cap="none" dirty="0" smtClean="0"/>
          </a:p>
          <a:p>
            <a:r>
              <a:rPr lang="en-IN" cap="none" dirty="0" smtClean="0"/>
              <a:t># initialize the label encoder</a:t>
            </a:r>
          </a:p>
          <a:p>
            <a:r>
              <a:rPr lang="en-IN" cap="none" dirty="0" smtClean="0"/>
              <a:t>le = </a:t>
            </a:r>
            <a:r>
              <a:rPr lang="en-IN" cap="none" dirty="0" err="1" smtClean="0"/>
              <a:t>labelencoder</a:t>
            </a:r>
            <a:r>
              <a:rPr lang="en-IN" cap="none" dirty="0" smtClean="0"/>
              <a:t>()</a:t>
            </a:r>
          </a:p>
          <a:p>
            <a:endParaRPr lang="en-IN" cap="none" dirty="0" smtClean="0"/>
          </a:p>
          <a:p>
            <a:r>
              <a:rPr lang="en-IN" cap="none" dirty="0" smtClean="0"/>
              <a:t># fit and transform the data</a:t>
            </a:r>
          </a:p>
          <a:p>
            <a:r>
              <a:rPr lang="en-IN" cap="none" dirty="0" err="1" smtClean="0"/>
              <a:t>df_sam</a:t>
            </a:r>
            <a:r>
              <a:rPr lang="en-IN" cap="none" dirty="0" smtClean="0"/>
              <a:t>['</a:t>
            </a:r>
            <a:r>
              <a:rPr lang="en-IN" cap="none" dirty="0" err="1" smtClean="0"/>
              <a:t>wnd_dir</a:t>
            </a:r>
            <a:r>
              <a:rPr lang="en-IN" cap="none" dirty="0" smtClean="0"/>
              <a:t>'] = </a:t>
            </a:r>
            <a:r>
              <a:rPr lang="en-IN" cap="none" dirty="0" err="1" smtClean="0"/>
              <a:t>le.fit_transform</a:t>
            </a:r>
            <a:r>
              <a:rPr lang="en-IN" cap="none" dirty="0" smtClean="0"/>
              <a:t>(</a:t>
            </a:r>
            <a:r>
              <a:rPr lang="en-IN" cap="none" dirty="0" err="1" smtClean="0"/>
              <a:t>df_sam</a:t>
            </a:r>
            <a:r>
              <a:rPr lang="en-IN" cap="none" dirty="0" smtClean="0"/>
              <a:t>['</a:t>
            </a:r>
            <a:r>
              <a:rPr lang="en-IN" cap="none" dirty="0" err="1" smtClean="0"/>
              <a:t>wnd_dir</a:t>
            </a:r>
            <a:r>
              <a:rPr lang="en-IN" cap="none" dirty="0" smtClean="0"/>
              <a:t>'])</a:t>
            </a:r>
            <a:endParaRPr lang="en-IN" cap="none" dirty="0"/>
          </a:p>
        </p:txBody>
      </p:sp>
    </p:spTree>
    <p:extLst>
      <p:ext uri="{BB962C8B-B14F-4D97-AF65-F5344CB8AC3E}">
        <p14:creationId xmlns:p14="http://schemas.microsoft.com/office/powerpoint/2010/main" val="2425747117"/>
      </p:ext>
    </p:extLst>
  </p:cSld>
  <p:clrMapOvr>
    <a:masterClrMapping/>
  </p:clrMapOvr>
</p:sld>
</file>

<file path=ppt/theme/theme1.xml><?xml version="1.0" encoding="utf-8"?>
<a:theme xmlns:a="http://schemas.openxmlformats.org/drawingml/2006/main" name="1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purl.org/dc/dcmitype/"/>
    <ds:schemaRef ds:uri="http://schemas.openxmlformats.org/package/2006/metadata/core-properties"/>
    <ds:schemaRef ds:uri="http://purl.org/dc/elements/1.1/"/>
    <ds:schemaRef ds:uri="http://www.w3.org/XML/1998/namespace"/>
    <ds:schemaRef ds:uri="http://schemas.microsoft.com/office/2006/documentManagement/types"/>
    <ds:schemaRef ds:uri="http://schemas.microsoft.com/office/infopath/2007/PartnerControls"/>
    <ds:schemaRef ds:uri="16c05727-aa75-4e4a-9b5f-8a80a1165891"/>
    <ds:schemaRef ds:uri="71af3243-3dd4-4a8d-8c0d-dd76da1f02a5"/>
    <ds:schemaRef ds:uri="http://purl.org/dc/terms/"/>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TM04033925[[fn=Droplet]]</Template>
  <TotalTime>0</TotalTime>
  <Words>1135</Words>
  <Application>Microsoft Office PowerPoint</Application>
  <PresentationFormat>Widescreen</PresentationFormat>
  <Paragraphs>106</Paragraphs>
  <Slides>61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61</vt:i4>
      </vt:variant>
    </vt:vector>
  </HeadingPairs>
  <TitlesOfParts>
    <vt:vector size="69" baseType="lpstr">
      <vt:lpstr>Algerian</vt:lpstr>
      <vt:lpstr>Arial</vt:lpstr>
      <vt:lpstr>Arial</vt:lpstr>
      <vt:lpstr>Calibri</vt:lpstr>
      <vt:lpstr>Courier New</vt:lpstr>
      <vt:lpstr>Tw Cen MT</vt:lpstr>
      <vt:lpstr>1_Droplet</vt:lpstr>
      <vt:lpstr>Droplet</vt:lpstr>
      <vt:lpstr>MULTI-VARIATE TIME SERIES ANALYSIS AIR POLLUTION</vt:lpstr>
      <vt:lpstr>TABLE OF CONTENTS</vt:lpstr>
      <vt:lpstr>PowerPoint Presentation</vt:lpstr>
      <vt:lpstr>Required libraries</vt:lpstr>
      <vt:lpstr>PowerPoint Presentation</vt:lpstr>
      <vt:lpstr>PowerPoint Presentation</vt:lpstr>
      <vt:lpstr>PowerPoint Presentation</vt:lpstr>
      <vt:lpstr>This is the Air pollution dataset. Data is in hourly basis, at the end of every hour.</vt:lpstr>
      <vt:lpstr>As we have a wind direction column as categorical so we change this into numerical</vt:lpstr>
      <vt:lpstr>Missing values </vt:lpstr>
      <vt:lpstr>ADD a Column that indicates the pollution level</vt:lpstr>
      <vt:lpstr>These are the data distribution column wise</vt:lpstr>
      <vt:lpstr>Make date column as index and add some more column to analyze the data more efficiently</vt:lpstr>
      <vt:lpstr>Interpretation 1. As per the Central pollution Control Board our data has a value above satisfactory level. 2. In ``2012`` is the most polluted year among all. Here central board level of high is only upto 500 but here above the estimation so considered this as a most polluted year </vt:lpstr>
      <vt:lpstr>PowerPoint Presentation</vt:lpstr>
      <vt:lpstr>PowerPoint Presentation</vt:lpstr>
      <vt:lpstr>PowerPoint Presentation</vt:lpstr>
      <vt:lpstr>PowerPoint Presentation</vt:lpstr>
      <vt:lpstr>PowerPoint Presentation</vt:lpstr>
      <vt:lpstr>Interpretation 1. This gives the week wise maximum pollution level among the years given.  2. Among them 4th week has the most level of pollution. </vt:lpstr>
      <vt:lpstr>PowerPoint Presentation</vt:lpstr>
      <vt:lpstr>Interpretation 1. From this groupby In the year ``2012`` ``January`` month 23 rd is a Monday.  2. Monday all of them returning school, offices, etc.. So in terms of days Monday had most pollution level.  3. The second highest level of pollution in the year ``2010`` ''Febrary`` month 14th is the 2nd highest that is ``Valentinesday`` which was celebrated by whole world.  4. The Third highest level of pollution in the year ``2013`` `` January`` month 12th that is ``saturday``. </vt:lpstr>
      <vt:lpstr>PowerPoint Presentation</vt:lpstr>
      <vt:lpstr>PowerPoint Presentation</vt:lpstr>
      <vt:lpstr>PowerPoint Presentation</vt:lpstr>
      <vt:lpstr>PowerPoint Presentation</vt:lpstr>
      <vt:lpstr>outliers</vt:lpstr>
      <vt:lpstr>stationarity means that the statistical properties of a process generating a time series do not change over time . It does not mean that the series does not change over time, just that the way it changes does not itself change over time.</vt:lpstr>
      <vt:lpstr>If the original dataset is not stationary we can follow the upcomings methods to make time series stationary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1.6 Granger_Casuality_test </vt:lpstr>
      <vt:lpstr>PowerPoint Presentation</vt:lpstr>
      <vt:lpstr>1.7 Cointegration_Test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2023-03-17T15:22:28Z</dcterms:created>
  <dcterms:modified xsi:type="dcterms:W3CDTF">2023-03-18T05:55:30Z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